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5"/>
    <p:sldMasterId id="2147483648" r:id="rId6"/>
    <p:sldMasterId id="2147483667" r:id="rId7"/>
    <p:sldMasterId id="2147483666" r:id="rId8"/>
  </p:sldMasterIdLst>
  <p:notesMasterIdLst>
    <p:notesMasterId r:id="rId33"/>
  </p:notesMasterIdLst>
  <p:handoutMasterIdLst>
    <p:handoutMasterId r:id="rId34"/>
  </p:handoutMasterIdLst>
  <p:sldIdLst>
    <p:sldId id="278" r:id="rId9"/>
    <p:sldId id="406" r:id="rId10"/>
    <p:sldId id="402" r:id="rId11"/>
    <p:sldId id="311" r:id="rId12"/>
    <p:sldId id="455" r:id="rId13"/>
    <p:sldId id="456" r:id="rId14"/>
    <p:sldId id="457" r:id="rId15"/>
    <p:sldId id="458" r:id="rId16"/>
    <p:sldId id="459" r:id="rId17"/>
    <p:sldId id="454" r:id="rId18"/>
    <p:sldId id="460" r:id="rId19"/>
    <p:sldId id="461" r:id="rId20"/>
    <p:sldId id="438" r:id="rId21"/>
    <p:sldId id="444" r:id="rId22"/>
    <p:sldId id="445" r:id="rId23"/>
    <p:sldId id="446" r:id="rId24"/>
    <p:sldId id="437" r:id="rId25"/>
    <p:sldId id="440" r:id="rId26"/>
    <p:sldId id="447" r:id="rId27"/>
    <p:sldId id="442" r:id="rId28"/>
    <p:sldId id="443" r:id="rId29"/>
    <p:sldId id="426" r:id="rId30"/>
    <p:sldId id="427" r:id="rId31"/>
    <p:sldId id="425" r:id="rId32"/>
  </p:sldIdLst>
  <p:sldSz cx="12188825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ier Céline" initials="RC" lastIdx="2" clrIdx="0">
    <p:extLst>
      <p:ext uri="{19B8F6BF-5375-455C-9EA6-DF929625EA0E}">
        <p15:presenceInfo xmlns:p15="http://schemas.microsoft.com/office/powerpoint/2012/main" userId="S-1-5-21-1833053935-703037367-625696398-14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01"/>
    <a:srgbClr val="23399D"/>
    <a:srgbClr val="F1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51327" autoAdjust="0"/>
  </p:normalViewPr>
  <p:slideViewPr>
    <p:cSldViewPr snapToGrid="0" snapToObjects="1">
      <p:cViewPr varScale="1">
        <p:scale>
          <a:sx n="71" d="100"/>
          <a:sy n="71" d="100"/>
        </p:scale>
        <p:origin x="1938" y="6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-195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32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4BC3-24A2-6B4A-B4BC-8448C1354243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01B9E-ED81-CD48-BA17-A6CEC5BCBA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23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66A35-B891-684C-8FB2-B739F5874D02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0434-2E1D-6F41-93DC-35B5D00FB2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6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63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47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49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7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51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95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06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20434-2E1D-6F41-93DC-35B5D00FB24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7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9998" y="4107932"/>
            <a:ext cx="9392934" cy="6022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1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80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280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280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28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799999" y="4533900"/>
            <a:ext cx="9392933" cy="596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fr-FR" sz="2800" b="1" kern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1800000" y="0"/>
            <a:ext cx="10396118" cy="360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799999" y="0"/>
            <a:ext cx="1080000" cy="180000"/>
          </a:xfrm>
          <a:prstGeom prst="rect">
            <a:avLst/>
          </a:prstGeom>
          <a:solidFill>
            <a:srgbClr val="F18712"/>
          </a:solidFill>
          <a:ln>
            <a:noFill/>
          </a:ln>
        </p:spPr>
        <p:txBody>
          <a:bodyPr/>
          <a:lstStyle>
            <a:lvl1pPr>
              <a:buFontTx/>
              <a:buNone/>
              <a:defRPr sz="800">
                <a:solidFill>
                  <a:srgbClr val="FF6501"/>
                </a:solidFill>
              </a:defRPr>
            </a:lvl1pPr>
          </a:lstStyle>
          <a:p>
            <a:pPr lvl="0"/>
            <a:r>
              <a:rPr lang="fr-FR" dirty="0" smtClean="0"/>
              <a:t>-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2 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sz="quarter" idx="12" hasCustomPrompt="1"/>
          </p:nvPr>
        </p:nvSpPr>
        <p:spPr>
          <a:xfrm>
            <a:off x="1799999" y="2160000"/>
            <a:ext cx="4473801" cy="400213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246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6477000" y="2160000"/>
            <a:ext cx="5711825" cy="3495931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1 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sz="quarter" idx="12" hasCustomPrompt="1"/>
          </p:nvPr>
        </p:nvSpPr>
        <p:spPr>
          <a:xfrm>
            <a:off x="1799999" y="1695931"/>
            <a:ext cx="5855443" cy="400213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246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7729870" y="1695931"/>
            <a:ext cx="4458955" cy="2925097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2 lin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sz="quarter" idx="12" hasCustomPrompt="1"/>
          </p:nvPr>
        </p:nvSpPr>
        <p:spPr>
          <a:xfrm>
            <a:off x="1799999" y="2160000"/>
            <a:ext cx="5855443" cy="400213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246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7729870" y="2160000"/>
            <a:ext cx="4458955" cy="2925097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forg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2796364" y="1695931"/>
            <a:ext cx="8388104" cy="4466205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2" hasCustomPrompt="1"/>
          </p:nvPr>
        </p:nvSpPr>
        <p:spPr>
          <a:xfrm>
            <a:off x="1799999" y="1695931"/>
            <a:ext cx="2197843" cy="14406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6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050" b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clus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6"/>
          <p:cNvCxnSpPr/>
          <p:nvPr userDrawn="1"/>
        </p:nvCxnSpPr>
        <p:spPr bwMode="auto">
          <a:xfrm>
            <a:off x="1800000" y="2870843"/>
            <a:ext cx="10407649" cy="1587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hteck 6"/>
          <p:cNvSpPr>
            <a:spLocks noChangeArrowheads="1"/>
          </p:cNvSpPr>
          <p:nvPr userDrawn="1"/>
        </p:nvSpPr>
        <p:spPr bwMode="auto">
          <a:xfrm flipV="1">
            <a:off x="1800000" y="2844819"/>
            <a:ext cx="1080000" cy="54000"/>
          </a:xfrm>
          <a:prstGeom prst="rect">
            <a:avLst/>
          </a:prstGeom>
          <a:solidFill>
            <a:srgbClr val="F18712"/>
          </a:solidFill>
          <a:ln>
            <a:noFill/>
          </a:ln>
          <a:extLst/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3399"/>
              </a:buClr>
              <a:buFont typeface="Times" panose="02020603050405020304" pitchFamily="18" charset="0"/>
              <a:buNone/>
              <a:defRPr/>
            </a:pPr>
            <a:endParaRPr lang="fr-FR" altLang="de-DE" dirty="0">
              <a:solidFill>
                <a:srgbClr val="F18712"/>
              </a:solidFill>
            </a:endParaRPr>
          </a:p>
        </p:txBody>
      </p:sp>
      <p:cxnSp>
        <p:nvCxnSpPr>
          <p:cNvPr id="12" name="Gerade Verbindung 6"/>
          <p:cNvCxnSpPr/>
          <p:nvPr userDrawn="1"/>
        </p:nvCxnSpPr>
        <p:spPr bwMode="auto">
          <a:xfrm>
            <a:off x="1800000" y="4537905"/>
            <a:ext cx="10407649" cy="1587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hteck 6"/>
          <p:cNvSpPr>
            <a:spLocks noChangeArrowheads="1"/>
          </p:cNvSpPr>
          <p:nvPr userDrawn="1"/>
        </p:nvSpPr>
        <p:spPr bwMode="auto">
          <a:xfrm flipV="1">
            <a:off x="1800000" y="4511881"/>
            <a:ext cx="1080000" cy="54000"/>
          </a:xfrm>
          <a:prstGeom prst="rect">
            <a:avLst/>
          </a:prstGeom>
          <a:solidFill>
            <a:srgbClr val="F18712"/>
          </a:solidFill>
          <a:ln>
            <a:noFill/>
          </a:ln>
          <a:extLst/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3399"/>
              </a:buClr>
              <a:buFont typeface="Times" panose="02020603050405020304" pitchFamily="18" charset="0"/>
              <a:buNone/>
              <a:defRPr/>
            </a:pPr>
            <a:endParaRPr lang="fr-FR" altLang="de-DE" dirty="0">
              <a:solidFill>
                <a:srgbClr val="FF330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 userDrawn="1"/>
        </p:nvSpPr>
        <p:spPr>
          <a:xfrm>
            <a:off x="1783066" y="1355712"/>
            <a:ext cx="7039262" cy="484534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Verdana"/>
                <a:ea typeface="ヒラギノ角ゴ Pro W3" pitchFamily="-110" charset="-128"/>
                <a:cs typeface="Verdana"/>
              </a:defRPr>
            </a:lvl1pPr>
            <a:lvl2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Verdana" pitchFamily="-110" charset="0"/>
                <a:ea typeface="ヒラギノ角ゴ Pro W3" pitchFamily="-110" charset="-128"/>
                <a:cs typeface="Verdana" pitchFamily="-110" charset="0"/>
              </a:defRPr>
            </a:lvl2pPr>
            <a:lvl3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Verdana" pitchFamily="-110" charset="0"/>
                <a:ea typeface="ヒラギノ角ゴ Pro W3" pitchFamily="-110" charset="-128"/>
                <a:cs typeface="Verdana" pitchFamily="-110" charset="0"/>
              </a:defRPr>
            </a:lvl3pPr>
            <a:lvl4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Verdana" pitchFamily="-110" charset="0"/>
                <a:ea typeface="ヒラギノ角ゴ Pro W3" pitchFamily="-110" charset="-128"/>
                <a:cs typeface="Verdana" pitchFamily="-110" charset="0"/>
              </a:defRPr>
            </a:lvl4pPr>
            <a:lvl5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Verdana" pitchFamily="-110" charset="0"/>
                <a:ea typeface="ヒラギノ角ゴ Pro W3" pitchFamily="-110" charset="-128"/>
                <a:cs typeface="Verdana" pitchFamily="-110" charset="0"/>
              </a:defRPr>
            </a:lvl5pPr>
            <a:lvl6pPr marL="4572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Verdana" pitchFamily="-110" charset="0"/>
              </a:defRPr>
            </a:lvl6pPr>
            <a:lvl7pPr marL="9144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Verdana" pitchFamily="-110" charset="0"/>
              </a:defRPr>
            </a:lvl7pPr>
            <a:lvl8pPr marL="13716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Verdana" pitchFamily="-110" charset="0"/>
              </a:defRPr>
            </a:lvl8pPr>
            <a:lvl9pPr marL="1828800"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Verdana" pitchFamily="-110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</a:pPr>
            <a:r>
              <a:rPr lang="fr-CH" sz="3400" kern="0" dirty="0" smtClean="0">
                <a:solidFill>
                  <a:srgbClr val="23399D"/>
                </a:solidFill>
                <a:latin typeface="Verdana" pitchFamily="34" charset="0"/>
                <a:cs typeface="Verdana" pitchFamily="34" charset="0"/>
              </a:rPr>
              <a:t>Le savoir est la clé du futur</a:t>
            </a:r>
            <a:endParaRPr lang="de-DE" sz="3400" kern="0" dirty="0" smtClean="0">
              <a:solidFill>
                <a:srgbClr val="23399D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2"/>
          </p:nvPr>
        </p:nvSpPr>
        <p:spPr>
          <a:xfrm>
            <a:off x="3645670" y="3050037"/>
            <a:ext cx="7327129" cy="1368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60"/>
              </a:lnSpc>
              <a:spcBef>
                <a:spcPts val="0"/>
              </a:spcBef>
              <a:buFont typeface="Arial" charset="0"/>
              <a:buNone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9" name="Espace réservé du contenu 27"/>
          <p:cNvSpPr>
            <a:spLocks noGrp="1"/>
          </p:cNvSpPr>
          <p:nvPr>
            <p:ph sz="quarter" idx="13"/>
          </p:nvPr>
        </p:nvSpPr>
        <p:spPr>
          <a:xfrm>
            <a:off x="3645670" y="4721511"/>
            <a:ext cx="7327129" cy="1368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60"/>
              </a:lnSpc>
              <a:spcBef>
                <a:spcPts val="0"/>
              </a:spcBef>
              <a:buFont typeface="Arial" charset="0"/>
              <a:buNone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contenu 27"/>
          <p:cNvSpPr>
            <a:spLocks noGrp="1"/>
          </p:cNvSpPr>
          <p:nvPr>
            <p:ph sz="quarter" idx="14" hasCustomPrompt="1"/>
          </p:nvPr>
        </p:nvSpPr>
        <p:spPr>
          <a:xfrm>
            <a:off x="1800000" y="2988956"/>
            <a:ext cx="1781400" cy="9140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sz="3300">
                <a:solidFill>
                  <a:srgbClr val="F1871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Date</a:t>
            </a:r>
          </a:p>
        </p:txBody>
      </p:sp>
      <p:sp>
        <p:nvSpPr>
          <p:cNvPr id="34" name="Espace réservé du contenu 27"/>
          <p:cNvSpPr>
            <a:spLocks noGrp="1"/>
          </p:cNvSpPr>
          <p:nvPr>
            <p:ph sz="quarter" idx="15" hasCustomPrompt="1"/>
          </p:nvPr>
        </p:nvSpPr>
        <p:spPr>
          <a:xfrm>
            <a:off x="1783066" y="4654431"/>
            <a:ext cx="1781400" cy="9140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sz="3300">
                <a:solidFill>
                  <a:srgbClr val="F1871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6118" cy="6858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880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1800000" y="0"/>
            <a:ext cx="10396118" cy="360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  <p:sp>
        <p:nvSpPr>
          <p:cNvPr id="5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4065400"/>
            <a:ext cx="9392933" cy="506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2800" b="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799999" y="0"/>
            <a:ext cx="1080000" cy="180000"/>
          </a:xfrm>
          <a:prstGeom prst="rect">
            <a:avLst/>
          </a:prstGeom>
          <a:solidFill>
            <a:srgbClr val="F18712"/>
          </a:solidFill>
          <a:ln>
            <a:noFill/>
          </a:ln>
        </p:spPr>
        <p:txBody>
          <a:bodyPr/>
          <a:lstStyle>
            <a:lvl1pPr>
              <a:buFontTx/>
              <a:buNone/>
              <a:defRPr sz="800">
                <a:solidFill>
                  <a:srgbClr val="F18712"/>
                </a:solidFill>
              </a:defRPr>
            </a:lvl1pPr>
          </a:lstStyle>
          <a:p>
            <a:pPr lvl="0"/>
            <a:r>
              <a:rPr lang="fr-FR" dirty="0" smtClean="0"/>
              <a:t>-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1800000" y="0"/>
            <a:ext cx="10396118" cy="360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  <p:sp>
        <p:nvSpPr>
          <p:cNvPr id="5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4065400"/>
            <a:ext cx="9392933" cy="506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2800" b="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799999" y="0"/>
            <a:ext cx="1080000" cy="180000"/>
          </a:xfrm>
          <a:prstGeom prst="rect">
            <a:avLst/>
          </a:prstGeom>
          <a:solidFill>
            <a:srgbClr val="F18712"/>
          </a:solidFill>
          <a:ln>
            <a:noFill/>
          </a:ln>
        </p:spPr>
        <p:txBody>
          <a:bodyPr/>
          <a:lstStyle>
            <a:lvl1pPr>
              <a:buFontTx/>
              <a:buNone/>
              <a:defRPr sz="800">
                <a:solidFill>
                  <a:srgbClr val="F18712"/>
                </a:solidFill>
              </a:defRPr>
            </a:lvl1pPr>
          </a:lstStyle>
          <a:p>
            <a:pPr lvl="0"/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799999" y="4533900"/>
            <a:ext cx="9392933" cy="596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fr-FR" sz="2800" b="0" kern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1800000" y="0"/>
            <a:ext cx="10396118" cy="360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  <p:sp>
        <p:nvSpPr>
          <p:cNvPr id="5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4128900"/>
            <a:ext cx="9392933" cy="506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800" b="0" kern="0" dirty="0">
                <a:solidFill>
                  <a:schemeClr val="tx1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799999" y="0"/>
            <a:ext cx="1080000" cy="180000"/>
          </a:xfrm>
          <a:prstGeom prst="rect">
            <a:avLst/>
          </a:prstGeom>
          <a:solidFill>
            <a:srgbClr val="F18712"/>
          </a:solidFill>
          <a:ln>
            <a:noFill/>
          </a:ln>
        </p:spPr>
        <p:txBody>
          <a:bodyPr/>
          <a:lstStyle>
            <a:lvl1pPr>
              <a:buFontTx/>
              <a:buNone/>
              <a:defRPr sz="800">
                <a:solidFill>
                  <a:srgbClr val="F18712"/>
                </a:solidFill>
              </a:defRPr>
            </a:lvl1pPr>
          </a:lstStyle>
          <a:p>
            <a:pPr lvl="0"/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799999" y="4533900"/>
            <a:ext cx="9392933" cy="596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fr-FR" sz="2800" b="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1799999" y="4966150"/>
            <a:ext cx="9392933" cy="4277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 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sz="quarter" idx="12" hasCustomPrompt="1"/>
          </p:nvPr>
        </p:nvSpPr>
        <p:spPr>
          <a:xfrm>
            <a:off x="1799999" y="1695931"/>
            <a:ext cx="9384467" cy="400213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246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1 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sz="quarter" idx="12" hasCustomPrompt="1"/>
          </p:nvPr>
        </p:nvSpPr>
        <p:spPr>
          <a:xfrm>
            <a:off x="1799999" y="1695931"/>
            <a:ext cx="5855443" cy="400213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246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2 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sz="quarter" idx="12" hasCustomPrompt="1"/>
          </p:nvPr>
        </p:nvSpPr>
        <p:spPr>
          <a:xfrm>
            <a:off x="1799999" y="2160000"/>
            <a:ext cx="9384467" cy="400213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246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1435114" y="1895100"/>
            <a:ext cx="10058401" cy="429249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1 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7"/>
          <p:cNvSpPr>
            <a:spLocks noGrp="1"/>
          </p:cNvSpPr>
          <p:nvPr>
            <p:ph sz="quarter" idx="12" hasCustomPrompt="1"/>
          </p:nvPr>
        </p:nvSpPr>
        <p:spPr>
          <a:xfrm>
            <a:off x="1799999" y="1695931"/>
            <a:ext cx="4473801" cy="400213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246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 typeface="Arial" charset="0"/>
              <a:buNone/>
              <a:defRPr/>
            </a:lvl2pPr>
            <a:lvl3pPr marL="914400" indent="0">
              <a:buFont typeface="Arial" charset="0"/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Font typeface="Arial" charset="0"/>
              <a:buNone/>
              <a:defRPr/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 hasCustomPrompt="1"/>
          </p:nvPr>
        </p:nvSpPr>
        <p:spPr>
          <a:xfrm>
            <a:off x="1799999" y="500579"/>
            <a:ext cx="9384468" cy="781868"/>
          </a:xfrm>
          <a:prstGeom prst="rect">
            <a:avLst/>
          </a:prstGeom>
        </p:spPr>
        <p:txBody>
          <a:bodyPr lIns="0" tIns="0" rIns="0" bIns="0"/>
          <a:lstStyle>
            <a:lvl1pPr mar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defRPr lang="fr-FR" sz="2800" kern="0" dirty="0">
                <a:solidFill>
                  <a:srgbClr val="23399D"/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6477000" y="1695931"/>
            <a:ext cx="5711825" cy="39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de-DE" sz="2800" kern="0" noProof="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ヒラギノ角ゴ Pro W3" pitchFamily="-110" charset="-128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5"/>
          <p:cNvSpPr txBox="1">
            <a:spLocks/>
          </p:cNvSpPr>
          <p:nvPr userDrawn="1"/>
        </p:nvSpPr>
        <p:spPr>
          <a:xfrm>
            <a:off x="1799999" y="0"/>
            <a:ext cx="1080000" cy="180000"/>
          </a:xfrm>
          <a:prstGeom prst="rect">
            <a:avLst/>
          </a:prstGeom>
          <a:solidFill>
            <a:srgbClr val="F18712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FF650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-</a:t>
            </a:r>
            <a:endParaRPr lang="fr-FR" dirty="0"/>
          </a:p>
        </p:txBody>
      </p:sp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94" y="5909594"/>
            <a:ext cx="2941409" cy="4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2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/>
          <p:cNvSpPr>
            <a:spLocks noChangeArrowheads="1"/>
          </p:cNvSpPr>
          <p:nvPr userDrawn="1"/>
        </p:nvSpPr>
        <p:spPr bwMode="auto">
          <a:xfrm>
            <a:off x="1800000" y="0"/>
            <a:ext cx="1080000" cy="179388"/>
          </a:xfrm>
          <a:prstGeom prst="rect">
            <a:avLst/>
          </a:prstGeom>
          <a:solidFill>
            <a:srgbClr val="F18712"/>
          </a:solidFill>
          <a:ln>
            <a:noFill/>
          </a:ln>
          <a:extLst/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3399"/>
              </a:buClr>
              <a:buFont typeface="Times" panose="02020603050405020304" pitchFamily="18" charset="0"/>
              <a:buNone/>
              <a:defRPr/>
            </a:pPr>
            <a:endParaRPr lang="fr-FR" altLang="de-DE" dirty="0">
              <a:solidFill>
                <a:srgbClr val="F18712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1800000" y="6437314"/>
            <a:ext cx="228338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cs typeface="Verdana"/>
              </a:rPr>
              <a:t>SNSF 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cs typeface="Verdana"/>
              </a:rPr>
              <a:t>– </a:t>
            </a:r>
            <a:fld id="{1459C9BE-E084-8D42-9DA6-DD17461B01F6}" type="slidenum"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6" name="Gerade Verbindung 6"/>
          <p:cNvCxnSpPr/>
          <p:nvPr userDrawn="1"/>
        </p:nvCxnSpPr>
        <p:spPr bwMode="auto">
          <a:xfrm>
            <a:off x="1800000" y="6437314"/>
            <a:ext cx="10407649" cy="1587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feld 4"/>
          <p:cNvSpPr txBox="1"/>
          <p:nvPr userDrawn="1"/>
        </p:nvSpPr>
        <p:spPr>
          <a:xfrm>
            <a:off x="9812945" y="6437314"/>
            <a:ext cx="237905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Research creates knowledge.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Espace réservé du texte 15"/>
          <p:cNvSpPr txBox="1">
            <a:spLocks/>
          </p:cNvSpPr>
          <p:nvPr userDrawn="1"/>
        </p:nvSpPr>
        <p:spPr>
          <a:xfrm>
            <a:off x="1799999" y="0"/>
            <a:ext cx="1080000" cy="180000"/>
          </a:xfrm>
          <a:prstGeom prst="rect">
            <a:avLst/>
          </a:prstGeom>
          <a:solidFill>
            <a:srgbClr val="F18712"/>
          </a:solidFill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rgbClr val="FF650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rgbClr val="F18712"/>
                </a:solidFill>
              </a:rPr>
              <a:t>-</a:t>
            </a:r>
            <a:endParaRPr lang="fr-FR" dirty="0">
              <a:solidFill>
                <a:srgbClr val="F18712"/>
              </a:solidFill>
            </a:endParaRPr>
          </a:p>
        </p:txBody>
      </p:sp>
      <p:pic>
        <p:nvPicPr>
          <p:cNvPr id="2050" name="Picture 2" descr="Creative Commons Lizenzvertra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16" y="607889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0" r:id="rId3"/>
    <p:sldLayoutId id="2147483652" r:id="rId4"/>
    <p:sldLayoutId id="2147483673" r:id="rId5"/>
    <p:sldLayoutId id="2147483662" r:id="rId6"/>
    <p:sldLayoutId id="2147483658" r:id="rId7"/>
    <p:sldLayoutId id="2147483656" r:id="rId8"/>
    <p:sldLayoutId id="2147483663" r:id="rId9"/>
    <p:sldLayoutId id="2147483661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"/>
          <p:cNvSpPr>
            <a:spLocks noChangeArrowheads="1"/>
          </p:cNvSpPr>
          <p:nvPr userDrawn="1"/>
        </p:nvSpPr>
        <p:spPr bwMode="auto">
          <a:xfrm>
            <a:off x="1800000" y="0"/>
            <a:ext cx="1080000" cy="179388"/>
          </a:xfrm>
          <a:prstGeom prst="rect">
            <a:avLst/>
          </a:prstGeom>
          <a:solidFill>
            <a:srgbClr val="F18712"/>
          </a:solidFill>
          <a:ln>
            <a:noFill/>
          </a:ln>
          <a:extLst/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3399"/>
              </a:buClr>
              <a:buFont typeface="Times" panose="02020603050405020304" pitchFamily="18" charset="0"/>
              <a:buNone/>
              <a:defRPr/>
            </a:pPr>
            <a:endParaRPr lang="fr-FR" altLang="de-DE" dirty="0">
              <a:solidFill>
                <a:srgbClr val="F18712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1800000" y="6437314"/>
            <a:ext cx="1797144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cs typeface="Verdana"/>
              </a:rPr>
              <a:t>SNSF </a:t>
            </a:r>
            <a:fld id="{0A992194-3740-4486-ACA7-F16613F7363D}" type="datetime1">
              <a:rPr kumimoji="0" lang="de-CH" sz="10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cs typeface="Verdan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19.11.2018</a:t>
            </a:fld>
            <a:r>
              <a:rPr kumimoji="0" lang="de-CH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cs typeface="Verdana"/>
              </a:rPr>
              <a:t>- </a:t>
            </a:r>
            <a:fld id="{1459C9BE-E084-8D42-9DA6-DD17461B01F6}" type="slidenum"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6" name="Gerade Verbindung 6"/>
          <p:cNvCxnSpPr/>
          <p:nvPr userDrawn="1"/>
        </p:nvCxnSpPr>
        <p:spPr bwMode="auto">
          <a:xfrm>
            <a:off x="1800000" y="6437314"/>
            <a:ext cx="10407649" cy="1587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feld 4"/>
          <p:cNvSpPr txBox="1"/>
          <p:nvPr userDrawn="1"/>
        </p:nvSpPr>
        <p:spPr>
          <a:xfrm>
            <a:off x="9812945" y="6437314"/>
            <a:ext cx="237905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Research creates knowledge.</a:t>
            </a: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3399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09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1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2" r="72"/>
          <a:stretch>
            <a:fillRect/>
          </a:stretch>
        </p:blipFill>
        <p:spPr>
          <a:xfrm>
            <a:off x="1800000" y="0"/>
            <a:ext cx="10396118" cy="3600000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 rotWithShape="1">
          <a:blip r:embed="rId4"/>
          <a:srcRect t="85" r="15234" b="56033"/>
          <a:stretch/>
        </p:blipFill>
        <p:spPr>
          <a:xfrm>
            <a:off x="4678680" y="-4858"/>
            <a:ext cx="7513320" cy="360485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Implementing Open Access 2020 at SNSF</a:t>
            </a:r>
            <a:endParaRPr lang="en-US" b="1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Policy, funding, processes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0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Article</a:t>
            </a:r>
            <a:r>
              <a:rPr lang="de-CH" dirty="0" smtClean="0"/>
              <a:t> Processing </a:t>
            </a:r>
            <a:r>
              <a:rPr lang="de-CH" dirty="0" err="1" smtClean="0"/>
              <a:t>Charges</a:t>
            </a:r>
            <a:r>
              <a:rPr lang="de-CH" dirty="0" smtClean="0"/>
              <a:t> APCs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25" y="1639599"/>
            <a:ext cx="3067014" cy="41816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64" y="1357026"/>
            <a:ext cx="1434665" cy="14346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98" y="2873016"/>
            <a:ext cx="1340834" cy="14749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00" y="4347933"/>
            <a:ext cx="2764098" cy="12643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06" y="5257800"/>
            <a:ext cx="3087253" cy="5634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50" y="2037877"/>
            <a:ext cx="2884166" cy="8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APCs</a:t>
            </a:r>
            <a:r>
              <a:rPr dirty="0" smtClean="0"/>
              <a:t>: </a:t>
            </a:r>
            <a:r>
              <a:rPr dirty="0" err="1" smtClean="0"/>
              <a:t>Requirements</a:t>
            </a:r>
            <a:endParaRPr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2"/>
          </p:nvPr>
        </p:nvSpPr>
        <p:spPr>
          <a:xfrm>
            <a:off x="1799999" y="1695930"/>
            <a:ext cx="9384467" cy="4704869"/>
          </a:xfrm>
        </p:spPr>
        <p:txBody>
          <a:bodyPr/>
          <a:lstStyle/>
          <a:p>
            <a:pPr marL="0" indent="0">
              <a:buNone/>
            </a:pPr>
            <a:r>
              <a:rPr sz="2000" b="1" dirty="0"/>
              <a:t>Participation requirements:</a:t>
            </a:r>
          </a:p>
          <a:p>
            <a:r>
              <a:rPr sz="2000" dirty="0"/>
              <a:t>Articles must be published in a purely open access journal with </a:t>
            </a:r>
            <a:r>
              <a:rPr sz="2000" dirty="0" smtClean="0"/>
              <a:t>peer review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assured</a:t>
            </a:r>
            <a:r>
              <a:rPr lang="de-CH" sz="2000" dirty="0" smtClean="0"/>
              <a:t> </a:t>
            </a:r>
            <a:r>
              <a:rPr lang="de-CH" sz="2000" dirty="0" err="1" smtClean="0"/>
              <a:t>scientific</a:t>
            </a:r>
            <a:r>
              <a:rPr lang="de-CH" sz="2000" dirty="0" smtClean="0"/>
              <a:t> </a:t>
            </a:r>
            <a:r>
              <a:rPr lang="de-CH" sz="2000" dirty="0" err="1" smtClean="0"/>
              <a:t>quality</a:t>
            </a:r>
            <a:endParaRPr lang="de-CH" sz="2000" dirty="0"/>
          </a:p>
          <a:p>
            <a:r>
              <a:rPr sz="2000" dirty="0"/>
              <a:t>Applications can be submitted by grantees or by members of the project team</a:t>
            </a:r>
          </a:p>
          <a:p>
            <a:r>
              <a:rPr sz="2000" dirty="0"/>
              <a:t>One of these </a:t>
            </a:r>
            <a:r>
              <a:rPr lang="de-CH" sz="2000" dirty="0" err="1" smtClean="0"/>
              <a:t>persons</a:t>
            </a:r>
            <a:r>
              <a:rPr sz="2000" dirty="0" smtClean="0"/>
              <a:t> </a:t>
            </a:r>
            <a:r>
              <a:rPr sz="2000" dirty="0"/>
              <a:t>must be mentioned as </a:t>
            </a:r>
            <a:r>
              <a:rPr sz="2000" dirty="0" err="1" smtClean="0"/>
              <a:t>autho</a:t>
            </a:r>
            <a:r>
              <a:rPr lang="de-CH" sz="2000" dirty="0" smtClean="0"/>
              <a:t>r</a:t>
            </a:r>
            <a:endParaRPr sz="2000" dirty="0"/>
          </a:p>
          <a:p>
            <a:r>
              <a:rPr sz="2000" dirty="0"/>
              <a:t>The article must </a:t>
            </a:r>
            <a:r>
              <a:rPr lang="de-CH" sz="2000" dirty="0" err="1" smtClean="0"/>
              <a:t>include</a:t>
            </a:r>
            <a:r>
              <a:rPr sz="2000" dirty="0" smtClean="0"/>
              <a:t> </a:t>
            </a:r>
            <a:r>
              <a:rPr sz="2000" dirty="0"/>
              <a:t>an acknowledgement of SNSF funding</a:t>
            </a:r>
          </a:p>
          <a:p>
            <a:r>
              <a:rPr lang="de-CH" sz="2000" dirty="0" smtClean="0"/>
              <a:t>Co-</a:t>
            </a:r>
            <a:r>
              <a:rPr lang="de-CH" sz="2000" dirty="0" err="1" smtClean="0"/>
              <a:t>Funding</a:t>
            </a:r>
            <a:r>
              <a:rPr lang="de-CH" sz="2000" dirty="0" smtClean="0"/>
              <a:t>: The </a:t>
            </a:r>
            <a:r>
              <a:rPr sz="2000" dirty="0" smtClean="0"/>
              <a:t>SNSF </a:t>
            </a:r>
            <a:r>
              <a:rPr sz="2000" dirty="0"/>
              <a:t>funded at least 50% of the research on which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sz="2000" dirty="0" smtClean="0"/>
              <a:t>article </a:t>
            </a:r>
            <a:r>
              <a:rPr sz="2000" dirty="0"/>
              <a:t>is based</a:t>
            </a:r>
            <a:endParaRPr lang="de-CH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93" y="500579"/>
            <a:ext cx="924774" cy="14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APCs</a:t>
            </a:r>
            <a:r>
              <a:rPr dirty="0" smtClean="0"/>
              <a:t>: </a:t>
            </a:r>
            <a:r>
              <a:rPr dirty="0" err="1" smtClean="0"/>
              <a:t>Process</a:t>
            </a:r>
            <a:endParaRPr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2"/>
          </p:nvPr>
        </p:nvSpPr>
        <p:spPr>
          <a:xfrm>
            <a:off x="1689162" y="1437312"/>
            <a:ext cx="9384467" cy="4898174"/>
          </a:xfrm>
        </p:spPr>
        <p:txBody>
          <a:bodyPr/>
          <a:lstStyle/>
          <a:p>
            <a:pPr marL="0" indent="0">
              <a:buNone/>
            </a:pPr>
            <a:r>
              <a:rPr sz="2000" b="1" dirty="0"/>
              <a:t>Implementation:</a:t>
            </a:r>
          </a:p>
          <a:p>
            <a:r>
              <a:rPr sz="2000" dirty="0"/>
              <a:t>Costs can be applied for all year round via </a:t>
            </a:r>
            <a:r>
              <a:rPr sz="2000" dirty="0" err="1"/>
              <a:t>mySNF</a:t>
            </a:r>
            <a:endParaRPr sz="2000" dirty="0"/>
          </a:p>
          <a:p>
            <a:r>
              <a:rPr sz="2000" dirty="0"/>
              <a:t>There is no upper limit for the number of publications per grant</a:t>
            </a:r>
          </a:p>
          <a:p>
            <a:pPr marL="0" indent="0">
              <a:buNone/>
            </a:pPr>
            <a:r>
              <a:rPr sz="2000" b="1" dirty="0" smtClean="0"/>
              <a:t>Either</a:t>
            </a:r>
            <a:endParaRPr sz="2000" b="1" dirty="0"/>
          </a:p>
          <a:p>
            <a:r>
              <a:rPr lang="de-CH" sz="2000" dirty="0" smtClean="0"/>
              <a:t>U</a:t>
            </a:r>
            <a:r>
              <a:rPr sz="2000" dirty="0" err="1" smtClean="0"/>
              <a:t>pload</a:t>
            </a:r>
            <a:r>
              <a:rPr sz="2000" dirty="0" smtClean="0"/>
              <a:t> </a:t>
            </a:r>
            <a:r>
              <a:rPr sz="2000" dirty="0"/>
              <a:t>the publisher's invoice to </a:t>
            </a:r>
            <a:r>
              <a:rPr sz="2000" dirty="0" err="1"/>
              <a:t>mySNF</a:t>
            </a:r>
            <a:r>
              <a:rPr sz="2000" dirty="0"/>
              <a:t> when submitting </a:t>
            </a:r>
            <a:r>
              <a:rPr sz="2000" dirty="0" smtClean="0"/>
              <a:t>application</a:t>
            </a:r>
            <a:endParaRPr sz="2000" dirty="0"/>
          </a:p>
          <a:p>
            <a:r>
              <a:rPr sz="2000" dirty="0" smtClean="0"/>
              <a:t>SNSF </a:t>
            </a:r>
            <a:r>
              <a:rPr sz="2000" dirty="0"/>
              <a:t>pays the charge directly to the </a:t>
            </a:r>
            <a:r>
              <a:rPr sz="2000" dirty="0" smtClean="0"/>
              <a:t>publisher</a:t>
            </a:r>
            <a:r>
              <a:rPr lang="de-CH" sz="2000" dirty="0" smtClean="0"/>
              <a:t> after a formal check</a:t>
            </a:r>
          </a:p>
          <a:p>
            <a:pPr marL="0" indent="0">
              <a:buNone/>
            </a:pPr>
            <a:r>
              <a:rPr lang="de-CH" sz="2000" b="1" dirty="0" err="1" smtClean="0"/>
              <a:t>Or</a:t>
            </a:r>
            <a:endParaRPr sz="2000" b="1" dirty="0"/>
          </a:p>
          <a:p>
            <a:r>
              <a:rPr lang="de-CH" sz="2000" dirty="0"/>
              <a:t>U</a:t>
            </a:r>
            <a:r>
              <a:rPr sz="2000" dirty="0" smtClean="0"/>
              <a:t>se </a:t>
            </a:r>
            <a:r>
              <a:rPr sz="2000" dirty="0"/>
              <a:t>a different source to settle the invoice</a:t>
            </a:r>
          </a:p>
          <a:p>
            <a:r>
              <a:rPr lang="de-CH" sz="2000" dirty="0"/>
              <a:t>S</a:t>
            </a:r>
            <a:r>
              <a:rPr sz="2000" dirty="0" err="1" smtClean="0"/>
              <a:t>ubmit</a:t>
            </a:r>
            <a:r>
              <a:rPr sz="2000" dirty="0" smtClean="0"/>
              <a:t> </a:t>
            </a:r>
            <a:r>
              <a:rPr sz="2000" dirty="0"/>
              <a:t>application up to 6 months </a:t>
            </a:r>
            <a:r>
              <a:rPr lang="de-CH" sz="2000" dirty="0" smtClean="0"/>
              <a:t>after</a:t>
            </a:r>
            <a:r>
              <a:rPr sz="2000" dirty="0" smtClean="0"/>
              <a:t> publication </a:t>
            </a:r>
            <a:r>
              <a:rPr sz="2000" dirty="0"/>
              <a:t>date via </a:t>
            </a:r>
            <a:r>
              <a:rPr sz="2000" dirty="0" err="1" smtClean="0"/>
              <a:t>mySNF</a:t>
            </a:r>
            <a:endParaRPr lang="de-CH" sz="2000" dirty="0" smtClean="0"/>
          </a:p>
          <a:p>
            <a:r>
              <a:rPr lang="de-CH" sz="2000" dirty="0" err="1" smtClean="0"/>
              <a:t>Provide</a:t>
            </a:r>
            <a:r>
              <a:rPr lang="de-CH" sz="2000" dirty="0" smtClean="0"/>
              <a:t> </a:t>
            </a:r>
            <a:r>
              <a:rPr lang="de-CH" sz="2000" dirty="0" err="1" smtClean="0"/>
              <a:t>proof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payment</a:t>
            </a:r>
            <a:endParaRPr sz="2000" dirty="0"/>
          </a:p>
          <a:p>
            <a:r>
              <a:rPr lang="de-CH" sz="2000" dirty="0" err="1" smtClean="0"/>
              <a:t>Have</a:t>
            </a:r>
            <a:r>
              <a:rPr lang="de-CH" sz="2000" dirty="0" smtClean="0"/>
              <a:t> </a:t>
            </a:r>
            <a:r>
              <a:rPr lang="de-CH" sz="2000" dirty="0" err="1" smtClean="0"/>
              <a:t>amount</a:t>
            </a:r>
            <a:r>
              <a:rPr lang="de-CH" sz="2000" dirty="0" smtClean="0"/>
              <a:t> </a:t>
            </a:r>
            <a:r>
              <a:rPr lang="de-CH" sz="2000" dirty="0" err="1" smtClean="0"/>
              <a:t>reimbursed</a:t>
            </a:r>
            <a:endParaRPr lang="de-CH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93" y="500579"/>
            <a:ext cx="924774" cy="14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r="13383"/>
          <a:stretch>
            <a:fillRect/>
          </a:stretch>
        </p:blipFill>
        <p:spPr>
          <a:xfrm>
            <a:off x="1435114" y="1895100"/>
            <a:ext cx="9749353" cy="4160604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Book </a:t>
            </a:r>
            <a:r>
              <a:rPr lang="de-CH" dirty="0"/>
              <a:t>Chapter Processing </a:t>
            </a:r>
            <a:r>
              <a:rPr lang="de-CH" dirty="0" err="1"/>
              <a:t>Charges</a:t>
            </a:r>
            <a:r>
              <a:rPr lang="de-CH" dirty="0"/>
              <a:t> BCPCs</a:t>
            </a:r>
            <a:br>
              <a:rPr lang="de-CH" dirty="0"/>
            </a:br>
            <a:r>
              <a:rPr lang="de-CH" dirty="0"/>
              <a:t>Book Processing </a:t>
            </a:r>
            <a:r>
              <a:rPr lang="de-CH" dirty="0" err="1"/>
              <a:t>Charges</a:t>
            </a:r>
            <a:r>
              <a:rPr lang="de-CH" dirty="0"/>
              <a:t> BPCs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Participation </a:t>
            </a:r>
            <a:r>
              <a:rPr lang="en-US" sz="2000" b="1" dirty="0" smtClean="0"/>
              <a:t>requirements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/>
              <a:t>Book chapters must be made accessible immediately, free of charge and without any </a:t>
            </a:r>
            <a:r>
              <a:rPr lang="en-US" sz="2000" dirty="0" smtClean="0"/>
              <a:t>restrictions (</a:t>
            </a:r>
            <a:r>
              <a:rPr lang="en-US" sz="2000" b="1" dirty="0" smtClean="0"/>
              <a:t>gold OA</a:t>
            </a:r>
            <a:r>
              <a:rPr lang="en-US" sz="2000" dirty="0" smtClean="0"/>
              <a:t>).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 smtClean="0"/>
              <a:t>Applications </a:t>
            </a:r>
            <a:r>
              <a:rPr lang="en-US" sz="2000" dirty="0"/>
              <a:t>can be submitted by grantees or by members of the project </a:t>
            </a:r>
            <a:r>
              <a:rPr lang="en-US" sz="2000" dirty="0" smtClean="0"/>
              <a:t>team.</a:t>
            </a:r>
            <a:endParaRPr lang="en-US" sz="2000" dirty="0"/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/>
              <a:t>The book chapter must be the </a:t>
            </a:r>
            <a:r>
              <a:rPr lang="en-US" sz="2000" b="1" dirty="0"/>
              <a:t>product of an SNSF-funded project</a:t>
            </a:r>
            <a:r>
              <a:rPr lang="en-US" sz="2000" dirty="0" smtClean="0"/>
              <a:t>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 smtClean="0"/>
              <a:t>The book chapter must include </a:t>
            </a:r>
            <a:r>
              <a:rPr lang="en-US" sz="2000" dirty="0"/>
              <a:t>an acknowledgement of SNSF </a:t>
            </a:r>
            <a:r>
              <a:rPr lang="en-US" sz="2000" dirty="0" smtClean="0"/>
              <a:t>funding.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/>
              <a:t>Applications for BCPCs must be based on the version of the reviewed book chapter that has been approved by the publisher. </a:t>
            </a:r>
            <a:endParaRPr lang="en-US" sz="2000" dirty="0" smtClean="0"/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/>
              <a:t>Until the </a:t>
            </a:r>
            <a:r>
              <a:rPr lang="en-US" sz="2000" b="1" dirty="0"/>
              <a:t>end of 2019</a:t>
            </a:r>
            <a:r>
              <a:rPr lang="en-US" sz="2000" dirty="0"/>
              <a:t>, the SNSF will accept BCPC applications </a:t>
            </a:r>
            <a:r>
              <a:rPr lang="en-US" sz="2000" b="1" dirty="0"/>
              <a:t>even if the anthology as a whole was not published in an OA version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797" indent="-342797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Book Chapter Processing </a:t>
            </a:r>
            <a:r>
              <a:rPr lang="de-CH" dirty="0" err="1" smtClean="0"/>
              <a:t>Charges</a:t>
            </a:r>
            <a:r>
              <a:rPr lang="de-CH" dirty="0" smtClean="0"/>
              <a:t> BCPCs: </a:t>
            </a:r>
            <a:r>
              <a:rPr lang="de-CH" dirty="0" err="1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Implementation</a:t>
            </a:r>
            <a:endParaRPr lang="en-US" sz="2000" dirty="0"/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de-CH" sz="2000" dirty="0" err="1"/>
              <a:t>Process</a:t>
            </a:r>
            <a:r>
              <a:rPr lang="de-CH" sz="2000" dirty="0"/>
              <a:t>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similar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APCs.</a:t>
            </a:r>
            <a:endParaRPr lang="en-US" sz="2000" dirty="0"/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 smtClean="0"/>
              <a:t>Only </a:t>
            </a:r>
            <a:r>
              <a:rPr lang="en-US" sz="2000" dirty="0"/>
              <a:t>the actual costs and fees incurred will be reimbursed</a:t>
            </a:r>
            <a:r>
              <a:rPr lang="en-US" sz="2000" dirty="0" smtClean="0"/>
              <a:t>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SNSF accepts the publisher's peer-review decision. 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2000" dirty="0" smtClean="0"/>
              <a:t>BCPC </a:t>
            </a:r>
            <a:r>
              <a:rPr lang="en-US" sz="2000" dirty="0"/>
              <a:t>applications are processed within a short time-frame via the OA platform.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BCPCs: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/>
              <a:t>Who submits the application?</a:t>
            </a:r>
          </a:p>
          <a:p>
            <a:pPr marL="342797" indent="-3427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Monographs: the author</a:t>
            </a:r>
          </a:p>
          <a:p>
            <a:pPr marL="342797" indent="-3427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Anthologies: the editor or at least one member of the editorial </a:t>
            </a:r>
            <a:r>
              <a:rPr lang="en-US" sz="2000" dirty="0" smtClean="0"/>
              <a:t>team</a:t>
            </a:r>
            <a:endParaRPr lang="en-US" sz="5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Who </a:t>
            </a:r>
            <a:r>
              <a:rPr lang="en-US" sz="2000" b="1" dirty="0"/>
              <a:t>is eligible to submit an application?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Processing Charges BPCs</a:t>
            </a:r>
            <a:br>
              <a:rPr lang="en-US" dirty="0" smtClean="0"/>
            </a:br>
            <a:r>
              <a:rPr lang="en-US" dirty="0" smtClean="0"/>
              <a:t>Requirements </a:t>
            </a:r>
            <a:r>
              <a:rPr lang="en-US" dirty="0"/>
              <a:t>for applicants (Art. 5)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81223"/>
              </p:ext>
            </p:extLst>
          </p:nvPr>
        </p:nvGraphicFramePr>
        <p:xfrm>
          <a:off x="1799997" y="3572429"/>
          <a:ext cx="9384468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1574">
                  <a:extLst>
                    <a:ext uri="{9D8B030D-6E8A-4147-A177-3AD203B41FA5}">
                      <a16:colId xmlns:a16="http://schemas.microsoft.com/office/drawing/2014/main" val="1960583536"/>
                    </a:ext>
                  </a:extLst>
                </a:gridCol>
                <a:gridCol w="5142894">
                  <a:extLst>
                    <a:ext uri="{9D8B030D-6E8A-4147-A177-3AD203B41FA5}">
                      <a16:colId xmlns:a16="http://schemas.microsoft.com/office/drawing/2014/main" val="4317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Publication resulting </a:t>
                      </a:r>
                    </a:p>
                    <a:p>
                      <a:r>
                        <a:rPr lang="en-US" sz="2000" baseline="0" dirty="0" smtClean="0"/>
                        <a:t>from SNSF project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"Independent" publication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not linked to the SNSF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958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Grantees and project teams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 smtClean="0"/>
                    </a:p>
                    <a:p>
                      <a:r>
                        <a:rPr lang="en-US" sz="2000" b="1" dirty="0" smtClean="0">
                          <a:solidFill>
                            <a:srgbClr val="FF3300"/>
                          </a:solidFill>
                        </a:rPr>
                        <a:t>-&gt; Applications can also be submitted after the end of the project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Applicant meets the general requirements pursuant to Art. 10 of the Funding Regulations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baseline="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Doctoral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thesis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/habilitation: thesis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defence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at a Swiss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04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6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BPCs: Books &amp; </a:t>
            </a:r>
            <a:r>
              <a:rPr lang="de-CH" dirty="0" err="1" smtClean="0"/>
              <a:t>Costs</a:t>
            </a:r>
            <a:r>
              <a:rPr lang="de-CH" dirty="0" smtClean="0"/>
              <a:t> (Art. 3, 11)</a:t>
            </a:r>
            <a:endParaRPr lang="de-CH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>
          <a:xfrm>
            <a:off x="1799999" y="1433492"/>
            <a:ext cx="9384467" cy="4466639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/>
              <a:t>T</a:t>
            </a:r>
            <a:r>
              <a:rPr lang="de-CH" sz="2000" b="1" dirty="0" smtClean="0"/>
              <a:t>ype </a:t>
            </a:r>
            <a:r>
              <a:rPr lang="de-CH" sz="2000" b="1" dirty="0" err="1" smtClean="0"/>
              <a:t>of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books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covered</a:t>
            </a:r>
            <a:endParaRPr lang="de-CH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Monographs</a:t>
            </a:r>
            <a:r>
              <a:rPr lang="de-CH" sz="2000" dirty="0" smtClean="0"/>
              <a:t> (incl. </a:t>
            </a:r>
            <a:r>
              <a:rPr lang="de-CH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doctoral</a:t>
            </a: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theses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e-CH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habilitations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2000" dirty="0" err="1"/>
              <a:t>as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2000" dirty="0" err="1" smtClean="0"/>
              <a:t>comprehensive</a:t>
            </a:r>
            <a:r>
              <a:rPr lang="de-CH" sz="2000" dirty="0" smtClean="0"/>
              <a:t>, </a:t>
            </a:r>
            <a:r>
              <a:rPr lang="de-CH" sz="2000" dirty="0" err="1" smtClean="0"/>
              <a:t>scientific</a:t>
            </a:r>
            <a:r>
              <a:rPr lang="de-CH" sz="2000" dirty="0" smtClean="0"/>
              <a:t>, peer-</a:t>
            </a:r>
            <a:r>
              <a:rPr lang="de-CH" sz="2000" dirty="0" err="1" smtClean="0"/>
              <a:t>reviewed</a:t>
            </a:r>
            <a:r>
              <a:rPr lang="de-CH" sz="2000" dirty="0" smtClean="0"/>
              <a:t> </a:t>
            </a:r>
            <a:r>
              <a:rPr lang="de-CH" sz="2000" dirty="0" err="1" smtClean="0"/>
              <a:t>books</a:t>
            </a:r>
            <a:r>
              <a:rPr lang="de-CH" sz="2000" dirty="0"/>
              <a:t>)</a:t>
            </a:r>
            <a:endParaRPr lang="de-CH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Anthologies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CH" sz="2000" dirty="0"/>
          </a:p>
          <a:p>
            <a:pPr marL="0" indent="0">
              <a:buNone/>
            </a:pPr>
            <a:endParaRPr lang="de-CH" sz="400" b="1" dirty="0" smtClean="0"/>
          </a:p>
          <a:p>
            <a:pPr marL="0" indent="0">
              <a:buNone/>
            </a:pPr>
            <a:r>
              <a:rPr lang="de-CH" sz="2000" b="1" dirty="0" err="1" smtClean="0"/>
              <a:t>Costs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covered</a:t>
            </a:r>
            <a:endParaRPr lang="de-CH" sz="2000" b="1" dirty="0" smtClean="0"/>
          </a:p>
          <a:p>
            <a:r>
              <a:rPr lang="de-CH" sz="2000" dirty="0" err="1" smtClean="0"/>
              <a:t>Costs</a:t>
            </a:r>
            <a:r>
              <a:rPr lang="de-CH" sz="2000" dirty="0" smtClean="0"/>
              <a:t> </a:t>
            </a:r>
            <a:r>
              <a:rPr lang="de-CH" sz="2000" dirty="0" err="1" smtClean="0"/>
              <a:t>related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production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</a:t>
            </a:r>
            <a:r>
              <a:rPr lang="de-CH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</a:t>
            </a:r>
            <a:endParaRPr lang="de-CH" sz="2000" dirty="0" smtClean="0"/>
          </a:p>
          <a:p>
            <a:r>
              <a:rPr lang="de-CH" sz="2000" b="1" dirty="0" err="1" smtClean="0"/>
              <a:t>Actual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costs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b="1" dirty="0" err="1" smtClean="0"/>
              <a:t>publisher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services</a:t>
            </a:r>
            <a:endParaRPr lang="de-CH" sz="2000" dirty="0"/>
          </a:p>
          <a:p>
            <a:pPr marL="0" indent="0">
              <a:buNone/>
            </a:pPr>
            <a:r>
              <a:rPr lang="de-CH" dirty="0" err="1" smtClean="0"/>
              <a:t>quality</a:t>
            </a:r>
            <a:r>
              <a:rPr lang="de-CH" dirty="0" smtClean="0"/>
              <a:t> </a:t>
            </a:r>
            <a:r>
              <a:rPr lang="de-CH" dirty="0" err="1" smtClean="0"/>
              <a:t>control</a:t>
            </a:r>
            <a:r>
              <a:rPr lang="de-CH" dirty="0" smtClean="0"/>
              <a:t> incl. Peer </a:t>
            </a:r>
            <a:r>
              <a:rPr lang="de-CH" dirty="0" err="1" smtClean="0"/>
              <a:t>review</a:t>
            </a:r>
            <a:r>
              <a:rPr lang="de-CH" dirty="0" smtClean="0"/>
              <a:t>; </a:t>
            </a:r>
            <a:r>
              <a:rPr lang="de-CH" dirty="0" err="1" smtClean="0"/>
              <a:t>editing</a:t>
            </a:r>
            <a:r>
              <a:rPr lang="de-CH" dirty="0" smtClean="0"/>
              <a:t> and/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proofreading</a:t>
            </a:r>
            <a:r>
              <a:rPr lang="de-CH" dirty="0"/>
              <a:t> </a:t>
            </a:r>
            <a:r>
              <a:rPr lang="de-CH" dirty="0" err="1" smtClean="0"/>
              <a:t>af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manuscript</a:t>
            </a:r>
            <a:r>
              <a:rPr lang="de-CH" dirty="0" smtClean="0"/>
              <a:t>; </a:t>
            </a:r>
            <a:r>
              <a:rPr lang="de-CH" dirty="0" err="1" smtClean="0"/>
              <a:t>typesetting</a:t>
            </a:r>
            <a:r>
              <a:rPr lang="de-CH" dirty="0" smtClean="0"/>
              <a:t>, </a:t>
            </a:r>
            <a:r>
              <a:rPr lang="de-CH" dirty="0" err="1" smtClean="0"/>
              <a:t>layout</a:t>
            </a:r>
            <a:r>
              <a:rPr lang="de-CH" dirty="0" smtClean="0"/>
              <a:t> and </a:t>
            </a:r>
            <a:r>
              <a:rPr lang="de-CH" dirty="0" err="1" smtClean="0"/>
              <a:t>cover</a:t>
            </a:r>
            <a:r>
              <a:rPr lang="de-CH" dirty="0" smtClean="0"/>
              <a:t>, </a:t>
            </a:r>
            <a:r>
              <a:rPr lang="de-CH" dirty="0" err="1" smtClean="0"/>
              <a:t>image</a:t>
            </a:r>
            <a:r>
              <a:rPr lang="de-CH" dirty="0" smtClean="0"/>
              <a:t> </a:t>
            </a:r>
            <a:r>
              <a:rPr lang="de-CH" dirty="0" err="1" smtClean="0"/>
              <a:t>processing</a:t>
            </a:r>
            <a:r>
              <a:rPr lang="de-CH" dirty="0" smtClean="0"/>
              <a:t> and </a:t>
            </a:r>
            <a:r>
              <a:rPr lang="de-CH" dirty="0" err="1" smtClean="0"/>
              <a:t>image</a:t>
            </a:r>
            <a:r>
              <a:rPr lang="de-CH" dirty="0" smtClean="0"/>
              <a:t> </a:t>
            </a:r>
            <a:r>
              <a:rPr lang="de-CH" dirty="0" err="1" smtClean="0"/>
              <a:t>reproduction</a:t>
            </a:r>
            <a:r>
              <a:rPr lang="de-CH" dirty="0" smtClean="0"/>
              <a:t> </a:t>
            </a:r>
            <a:r>
              <a:rPr lang="de-CH" dirty="0" err="1" smtClean="0"/>
              <a:t>rights</a:t>
            </a:r>
            <a:r>
              <a:rPr lang="de-CH" dirty="0" smtClean="0"/>
              <a:t>; </a:t>
            </a:r>
            <a:r>
              <a:rPr lang="de-CH" dirty="0" err="1" smtClean="0"/>
              <a:t>marketing</a:t>
            </a:r>
            <a:r>
              <a:rPr lang="de-CH" dirty="0" smtClean="0"/>
              <a:t> and </a:t>
            </a:r>
            <a:r>
              <a:rPr lang="de-CH" dirty="0" err="1" smtClean="0"/>
              <a:t>distribution</a:t>
            </a:r>
            <a:r>
              <a:rPr lang="de-CH" dirty="0" smtClean="0"/>
              <a:t>; </a:t>
            </a:r>
            <a:r>
              <a:rPr lang="de-CH" dirty="0" err="1" smtClean="0"/>
              <a:t>provision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conventional</a:t>
            </a:r>
            <a:r>
              <a:rPr lang="de-CH" dirty="0" smtClean="0"/>
              <a:t>, digital and open </a:t>
            </a:r>
            <a:r>
              <a:rPr lang="de-CH" dirty="0" err="1" smtClean="0"/>
              <a:t>access</a:t>
            </a:r>
            <a:r>
              <a:rPr lang="de-CH" dirty="0" smtClean="0"/>
              <a:t> 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metadata</a:t>
            </a:r>
            <a:r>
              <a:rPr lang="de-CH" dirty="0" smtClean="0"/>
              <a:t>; </a:t>
            </a:r>
            <a:r>
              <a:rPr lang="de-CH" dirty="0" err="1" smtClean="0"/>
              <a:t>publication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OA </a:t>
            </a:r>
            <a:r>
              <a:rPr lang="de-CH" dirty="0" err="1" smtClean="0"/>
              <a:t>book</a:t>
            </a:r>
            <a:r>
              <a:rPr lang="de-CH" dirty="0" smtClean="0"/>
              <a:t> an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publisher’s</a:t>
            </a:r>
            <a:r>
              <a:rPr lang="de-CH" dirty="0" smtClean="0"/>
              <a:t> </a:t>
            </a:r>
            <a:r>
              <a:rPr lang="de-CH" dirty="0" err="1" smtClean="0"/>
              <a:t>website</a:t>
            </a:r>
            <a:r>
              <a:rPr lang="de-CH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15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BPCs: Grant </a:t>
            </a:r>
            <a:r>
              <a:rPr lang="de-CH" dirty="0" err="1" smtClean="0"/>
              <a:t>amount</a:t>
            </a:r>
            <a:r>
              <a:rPr lang="de-CH" dirty="0" smtClean="0"/>
              <a:t> (Art. 11)</a:t>
            </a:r>
            <a:endParaRPr lang="de-CH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2985789"/>
              </p:ext>
            </p:extLst>
          </p:nvPr>
        </p:nvGraphicFramePr>
        <p:xfrm>
          <a:off x="1799756" y="1447610"/>
          <a:ext cx="9384444" cy="408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222">
                  <a:extLst>
                    <a:ext uri="{9D8B030D-6E8A-4147-A177-3AD203B41FA5}">
                      <a16:colId xmlns:a16="http://schemas.microsoft.com/office/drawing/2014/main" val="1605570704"/>
                    </a:ext>
                  </a:extLst>
                </a:gridCol>
                <a:gridCol w="4692222">
                  <a:extLst>
                    <a:ext uri="{9D8B030D-6E8A-4147-A177-3AD203B41FA5}">
                      <a16:colId xmlns:a16="http://schemas.microsoft.com/office/drawing/2014/main" val="4262237812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Module</a:t>
                      </a:r>
                      <a:endParaRPr lang="de-CH" sz="20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de-CH" sz="2000" dirty="0" smtClean="0"/>
                        <a:t>Grant</a:t>
                      </a:r>
                      <a:r>
                        <a:rPr lang="de-CH" sz="2000" baseline="0" dirty="0" smtClean="0"/>
                        <a:t> </a:t>
                      </a:r>
                      <a:r>
                        <a:rPr lang="de-CH" sz="2000" baseline="0" dirty="0" err="1" smtClean="0"/>
                        <a:t>amount</a:t>
                      </a:r>
                      <a:endParaRPr lang="de-CH" sz="20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45400245"/>
                  </a:ext>
                </a:extLst>
              </a:tr>
              <a:tr h="6396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Basic</a:t>
                      </a:r>
                      <a:r>
                        <a:rPr lang="de-CH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="1" baseline="0" dirty="0" err="1" smtClean="0">
                          <a:solidFill>
                            <a:schemeClr val="tx1"/>
                          </a:solidFill>
                        </a:rPr>
                        <a:t>modu</a:t>
                      </a:r>
                      <a:r>
                        <a:rPr lang="de-CH" sz="2000" b="1" dirty="0" err="1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endParaRPr lang="de-CH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err="1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r>
                        <a:rPr lang="de-CH" sz="2000" b="1" baseline="0" dirty="0" smtClean="0">
                          <a:solidFill>
                            <a:schemeClr val="tx1"/>
                          </a:solidFill>
                        </a:rPr>
                        <a:t> 15’000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quotable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OA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publication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750’000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characters</a:t>
                      </a:r>
                      <a:endParaRPr lang="de-CH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41481996"/>
                  </a:ext>
                </a:extLst>
              </a:tr>
              <a:tr h="12449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err="1" smtClean="0">
                          <a:solidFill>
                            <a:schemeClr val="tx1"/>
                          </a:solidFill>
                        </a:rPr>
                        <a:t>Supplementary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module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(SM)</a:t>
                      </a: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Higher </a:t>
                      </a:r>
                      <a:r>
                        <a:rPr lang="de-CH" sz="2000" b="1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="1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="1" dirty="0" err="1" smtClean="0">
                          <a:solidFill>
                            <a:schemeClr val="tx1"/>
                          </a:solidFill>
                        </a:rPr>
                        <a:t>characters</a:t>
                      </a: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de-CH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Lump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sum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CHF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3’000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250’000 additional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characters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Lump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sum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CHF 5’000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more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1 Million </a:t>
                      </a:r>
                      <a:r>
                        <a:rPr lang="de-CH" sz="2000" baseline="0" dirty="0" err="1" smtClean="0">
                          <a:solidFill>
                            <a:schemeClr val="tx1"/>
                          </a:solidFill>
                        </a:rPr>
                        <a:t>characters</a:t>
                      </a:r>
                      <a:endParaRPr lang="de-CH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249282097"/>
                  </a:ext>
                </a:extLst>
              </a:tr>
              <a:tr h="6399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SM </a:t>
                      </a:r>
                      <a:r>
                        <a:rPr lang="de-C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Layout und </a:t>
                      </a:r>
                      <a:r>
                        <a:rPr lang="de-CH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image</a:t>
                      </a:r>
                      <a:r>
                        <a:rPr lang="de-CH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rights</a:t>
                      </a:r>
                      <a:r>
                        <a:rPr lang="de-CH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Additional max.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CHF 5’000</a:t>
                      </a:r>
                      <a:endParaRPr lang="de-CH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995012861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</a:t>
                      </a:r>
                      <a:r>
                        <a:rPr lang="de-CH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20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de-CH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nriched</a:t>
                      </a:r>
                      <a:r>
                        <a:rPr lang="de-CH" sz="2000" b="1" baseline="0" dirty="0" smtClean="0">
                          <a:solidFill>
                            <a:schemeClr val="tx1"/>
                          </a:solidFill>
                        </a:rPr>
                        <a:t> E-Book**</a:t>
                      </a:r>
                      <a:endParaRPr lang="de-CH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Additional max.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CHF 5’000</a:t>
                      </a:r>
                      <a:endParaRPr lang="de-CH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807403286"/>
                  </a:ext>
                </a:extLst>
              </a:tr>
              <a:tr h="6396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SM </a:t>
                      </a:r>
                      <a:r>
                        <a:rPr lang="de-CH" sz="2000" b="1" dirty="0" err="1" smtClean="0">
                          <a:solidFill>
                            <a:schemeClr val="tx1"/>
                          </a:solidFill>
                        </a:rPr>
                        <a:t>Foreign</a:t>
                      </a: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="1" dirty="0" err="1" smtClean="0">
                          <a:solidFill>
                            <a:schemeClr val="tx1"/>
                          </a:solidFill>
                        </a:rPr>
                        <a:t>language</a:t>
                      </a:r>
                      <a:r>
                        <a:rPr lang="de-CH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000" b="1" baseline="0" dirty="0" err="1" smtClean="0">
                          <a:solidFill>
                            <a:schemeClr val="tx1"/>
                          </a:solidFill>
                        </a:rPr>
                        <a:t>proofreading</a:t>
                      </a:r>
                      <a:r>
                        <a:rPr lang="de-CH" sz="20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</a:rPr>
                        <a:t>Additional max.</a:t>
                      </a:r>
                      <a:r>
                        <a:rPr lang="de-CH" sz="2000" baseline="0" dirty="0" smtClean="0">
                          <a:solidFill>
                            <a:schemeClr val="tx1"/>
                          </a:solidFill>
                        </a:rPr>
                        <a:t> CHF 5’000</a:t>
                      </a:r>
                      <a:endParaRPr lang="de-CH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080633996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800025" y="5539390"/>
            <a:ext cx="9384443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99" dirty="0"/>
              <a:t>* 	</a:t>
            </a:r>
            <a:r>
              <a:rPr lang="de-CH" sz="1799" dirty="0" err="1" smtClean="0"/>
              <a:t>Costs</a:t>
            </a:r>
            <a:r>
              <a:rPr lang="de-CH" sz="1799" dirty="0" smtClean="0"/>
              <a:t> </a:t>
            </a:r>
            <a:r>
              <a:rPr lang="de-CH" sz="1799" dirty="0" err="1" smtClean="0"/>
              <a:t>according</a:t>
            </a:r>
            <a:r>
              <a:rPr lang="de-CH" sz="1799" dirty="0" smtClean="0"/>
              <a:t> </a:t>
            </a:r>
            <a:r>
              <a:rPr lang="de-CH" sz="1799" dirty="0" err="1" smtClean="0"/>
              <a:t>to</a:t>
            </a:r>
            <a:r>
              <a:rPr lang="de-CH" sz="1799" dirty="0" smtClean="0"/>
              <a:t> </a:t>
            </a:r>
            <a:r>
              <a:rPr lang="de-CH" sz="1799" dirty="0" err="1" smtClean="0"/>
              <a:t>the</a:t>
            </a:r>
            <a:r>
              <a:rPr lang="de-CH" sz="1799" dirty="0" smtClean="0"/>
              <a:t> open </a:t>
            </a:r>
            <a:r>
              <a:rPr lang="de-CH" sz="1799" dirty="0" err="1" smtClean="0"/>
              <a:t>access</a:t>
            </a:r>
            <a:r>
              <a:rPr lang="de-CH" sz="1799" dirty="0" smtClean="0"/>
              <a:t> </a:t>
            </a:r>
            <a:r>
              <a:rPr lang="de-CH" sz="1799" dirty="0" err="1" smtClean="0"/>
              <a:t>offering</a:t>
            </a:r>
            <a:r>
              <a:rPr lang="de-CH" sz="1799" dirty="0" smtClean="0"/>
              <a:t> </a:t>
            </a:r>
            <a:r>
              <a:rPr lang="de-CH" sz="1799" dirty="0" err="1" smtClean="0"/>
              <a:t>of</a:t>
            </a:r>
            <a:r>
              <a:rPr lang="de-CH" sz="1799" dirty="0" smtClean="0"/>
              <a:t> </a:t>
            </a:r>
            <a:r>
              <a:rPr lang="de-CH" sz="1799" dirty="0" err="1" smtClean="0"/>
              <a:t>the</a:t>
            </a:r>
            <a:r>
              <a:rPr lang="de-CH" sz="1799" dirty="0" smtClean="0"/>
              <a:t> </a:t>
            </a:r>
            <a:r>
              <a:rPr lang="de-CH" sz="1799" dirty="0" err="1" smtClean="0"/>
              <a:t>publisher</a:t>
            </a:r>
            <a:r>
              <a:rPr lang="de-CH" sz="1799" dirty="0" smtClean="0"/>
              <a:t>.</a:t>
            </a:r>
            <a:endParaRPr lang="de-CH" sz="1799" dirty="0"/>
          </a:p>
          <a:p>
            <a:r>
              <a:rPr lang="de-CH" sz="1799" dirty="0"/>
              <a:t>** 	</a:t>
            </a:r>
            <a:r>
              <a:rPr lang="de-CH" sz="1799" dirty="0" err="1"/>
              <a:t>Supplementary</a:t>
            </a:r>
            <a:r>
              <a:rPr lang="de-CH" sz="1799" dirty="0"/>
              <a:t> </a:t>
            </a:r>
            <a:r>
              <a:rPr lang="de-CH" sz="1799" dirty="0" err="1"/>
              <a:t>module</a:t>
            </a:r>
            <a:r>
              <a:rPr lang="de-CH" sz="1799" dirty="0"/>
              <a:t> </a:t>
            </a:r>
            <a:r>
              <a:rPr lang="de-CH" sz="1799" dirty="0" err="1"/>
              <a:t>for</a:t>
            </a:r>
            <a:r>
              <a:rPr lang="de-CH" sz="1799" dirty="0"/>
              <a:t> </a:t>
            </a:r>
            <a:r>
              <a:rPr lang="de-CH" sz="1799" dirty="0" err="1"/>
              <a:t>demonstrable</a:t>
            </a:r>
            <a:r>
              <a:rPr lang="de-CH" sz="1799" dirty="0"/>
              <a:t> additional </a:t>
            </a:r>
            <a:r>
              <a:rPr lang="de-CH" sz="1799" dirty="0" err="1"/>
              <a:t>costs</a:t>
            </a:r>
            <a:r>
              <a:rPr lang="de-CH" sz="1799" dirty="0"/>
              <a:t>. The </a:t>
            </a:r>
            <a:r>
              <a:rPr lang="en-US" sz="1799" dirty="0"/>
              <a:t>publisher’s quotation </a:t>
            </a:r>
            <a:endParaRPr lang="en-US" sz="1799" dirty="0" smtClean="0"/>
          </a:p>
          <a:p>
            <a:r>
              <a:rPr lang="en-US" sz="1799" dirty="0"/>
              <a:t>	</a:t>
            </a:r>
            <a:r>
              <a:rPr lang="en-US" sz="1799" dirty="0" smtClean="0"/>
              <a:t>or an invoice </a:t>
            </a:r>
            <a:r>
              <a:rPr lang="en-US" sz="1799" dirty="0"/>
              <a:t>must be submitted. </a:t>
            </a:r>
            <a:endParaRPr lang="de-CH" sz="1799" dirty="0"/>
          </a:p>
        </p:txBody>
      </p:sp>
    </p:spTree>
    <p:extLst>
      <p:ext uri="{BB962C8B-B14F-4D97-AF65-F5344CB8AC3E}">
        <p14:creationId xmlns:p14="http://schemas.microsoft.com/office/powerpoint/2010/main" val="38311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Publisher’s</a:t>
            </a:r>
            <a:r>
              <a:rPr lang="de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responsibility</a:t>
            </a:r>
            <a:endParaRPr lang="de-CH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least 1 external, independent and meaningful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written form and a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documentation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peer-review process conducted.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external:</a:t>
            </a:r>
          </a:p>
          <a:p>
            <a:pPr marL="342797" lvl="2" indent="-342797"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Reviewers are not involved in selecting the manuscript and producing the publication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797" lvl="2" indent="-342797">
              <a:buFontTx/>
              <a:buChar char="-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Reviewers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have any conflicts of interest in relation to the persons involved in a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publication</a:t>
            </a:r>
          </a:p>
          <a:p>
            <a:pPr marL="0" lvl="2"/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2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Meaningful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797" lvl="2" indent="-342797"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Reviewer assesses scientific quality of publication. </a:t>
            </a:r>
          </a:p>
          <a:p>
            <a:pPr marL="342797" lvl="2" indent="-342797"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is based on a full text version, not on a proposal.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BPCs: Guidelines for the peer-review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(Art</a:t>
            </a:r>
            <a:r>
              <a:rPr lang="en-US" dirty="0"/>
              <a:t>. 9)</a:t>
            </a:r>
          </a:p>
        </p:txBody>
      </p:sp>
    </p:spTree>
    <p:extLst>
      <p:ext uri="{BB962C8B-B14F-4D97-AF65-F5344CB8AC3E}">
        <p14:creationId xmlns:p14="http://schemas.microsoft.com/office/powerpoint/2010/main" val="7846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FR" sz="2000" b="1" dirty="0" smtClean="0"/>
              <a:t>SNSF </a:t>
            </a:r>
            <a:r>
              <a:rPr lang="fr-FR" sz="2000" b="1" dirty="0" err="1" smtClean="0"/>
              <a:t>strives</a:t>
            </a:r>
            <a:r>
              <a:rPr lang="fr-FR" sz="2000" b="1" dirty="0" smtClean="0"/>
              <a:t> to</a:t>
            </a:r>
          </a:p>
          <a:p>
            <a:pPr>
              <a:spcAft>
                <a:spcPts val="1200"/>
              </a:spcAft>
            </a:pPr>
            <a:r>
              <a:rPr lang="fr-FR" sz="2000" dirty="0" smtClean="0"/>
              <a:t>Support high-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fr-FR" sz="2000" dirty="0" err="1" smtClean="0"/>
              <a:t>Align</a:t>
            </a:r>
            <a:r>
              <a:rPr lang="fr-FR" sz="2000" dirty="0" smtClean="0"/>
              <a:t>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 </a:t>
            </a:r>
            <a:r>
              <a:rPr lang="fr-FR" sz="2000" dirty="0" err="1" smtClean="0"/>
              <a:t>funding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</a:t>
            </a:r>
            <a:r>
              <a:rPr lang="fr-FR" sz="2000" dirty="0" err="1" smtClean="0"/>
              <a:t>researchers</a:t>
            </a:r>
            <a:r>
              <a:rPr lang="de-CH" sz="2000" dirty="0" smtClean="0"/>
              <a:t>’ </a:t>
            </a:r>
            <a:r>
              <a:rPr lang="de-CH" sz="2000" dirty="0" err="1" smtClean="0"/>
              <a:t>needs</a:t>
            </a:r>
            <a:endParaRPr lang="de-CH" sz="2000" dirty="0" smtClean="0"/>
          </a:p>
          <a:p>
            <a:pPr>
              <a:spcAft>
                <a:spcPts val="1200"/>
              </a:spcAft>
            </a:pPr>
            <a:r>
              <a:rPr lang="de-CH" sz="2000" dirty="0" smtClean="0"/>
              <a:t>Support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spread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knowledge</a:t>
            </a:r>
            <a:r>
              <a:rPr lang="de-CH" sz="2000" dirty="0" smtClean="0"/>
              <a:t> in </a:t>
            </a:r>
            <a:r>
              <a:rPr lang="de-CH" sz="2000" dirty="0" err="1" smtClean="0"/>
              <a:t>society</a:t>
            </a:r>
            <a:r>
              <a:rPr lang="de-CH" sz="2000" dirty="0" smtClean="0"/>
              <a:t>, </a:t>
            </a:r>
            <a:r>
              <a:rPr lang="de-CH" sz="2000" dirty="0" err="1" smtClean="0"/>
              <a:t>economy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politics</a:t>
            </a:r>
            <a:endParaRPr lang="de-CH" sz="2000" dirty="0" smtClean="0"/>
          </a:p>
          <a:p>
            <a:pPr marL="0" indent="0">
              <a:spcAft>
                <a:spcPts val="1200"/>
              </a:spcAft>
              <a:buNone/>
            </a:pPr>
            <a:endParaRPr lang="fr-FR" sz="20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fr-FR" sz="2000" b="1" dirty="0" smtClean="0"/>
              <a:t>Open </a:t>
            </a:r>
            <a:r>
              <a:rPr lang="fr-FR" sz="2000" b="1" dirty="0" err="1" smtClean="0"/>
              <a:t>access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connects</a:t>
            </a:r>
            <a:r>
              <a:rPr lang="fr-FR" sz="2000" b="1" dirty="0" smtClean="0"/>
              <a:t> to all </a:t>
            </a:r>
            <a:r>
              <a:rPr lang="fr-FR" sz="2000" b="1" dirty="0" err="1" smtClean="0"/>
              <a:t>three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these</a:t>
            </a:r>
            <a:r>
              <a:rPr lang="fr-FR" sz="2000" b="1" dirty="0" smtClean="0"/>
              <a:t> goals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 err="1" smtClean="0"/>
              <a:t>increase</a:t>
            </a:r>
            <a:r>
              <a:rPr lang="fr-FR" sz="2000" dirty="0" smtClean="0"/>
              <a:t> </a:t>
            </a:r>
            <a:r>
              <a:rPr lang="fr-FR" sz="2000" dirty="0" err="1" smtClean="0"/>
              <a:t>visibility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funded</a:t>
            </a:r>
            <a:r>
              <a:rPr lang="fr-FR" sz="2000" dirty="0" smtClean="0"/>
              <a:t> </a:t>
            </a:r>
            <a:r>
              <a:rPr lang="fr-FR" sz="2000" dirty="0" err="1" smtClean="0"/>
              <a:t>research</a:t>
            </a:r>
            <a:endParaRPr lang="fr-FR" sz="20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 err="1" smtClean="0"/>
              <a:t>increase</a:t>
            </a:r>
            <a:r>
              <a:rPr lang="fr-FR" sz="2000" dirty="0" smtClean="0"/>
              <a:t> </a:t>
            </a:r>
            <a:r>
              <a:rPr lang="fr-FR" sz="2000" dirty="0" err="1" smtClean="0"/>
              <a:t>availability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needed</a:t>
            </a:r>
            <a:r>
              <a:rPr lang="fr-FR" sz="2000" dirty="0" smtClean="0"/>
              <a:t> publications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lift </a:t>
            </a:r>
            <a:r>
              <a:rPr lang="fr-FR" sz="2000" dirty="0" err="1" smtClean="0"/>
              <a:t>barriers</a:t>
            </a:r>
            <a:r>
              <a:rPr lang="fr-FR" sz="2000" dirty="0" smtClean="0"/>
              <a:t> to </a:t>
            </a:r>
            <a:r>
              <a:rPr lang="fr-FR" sz="2000" dirty="0" err="1" smtClean="0"/>
              <a:t>dissemination</a:t>
            </a:r>
            <a:r>
              <a:rPr lang="fr-FR" sz="2000" dirty="0" smtClean="0"/>
              <a:t> </a:t>
            </a:r>
            <a:r>
              <a:rPr lang="fr-FR" sz="2000" dirty="0" err="1" smtClean="0"/>
              <a:t>beyond</a:t>
            </a:r>
            <a:r>
              <a:rPr lang="fr-FR" sz="2000" dirty="0" smtClean="0"/>
              <a:t> </a:t>
            </a:r>
            <a:r>
              <a:rPr lang="fr-FR" sz="2000" dirty="0" err="1" smtClean="0"/>
              <a:t>academia</a:t>
            </a:r>
            <a:endParaRPr lang="fr-FR" sz="2000" dirty="0"/>
          </a:p>
          <a:p>
            <a:pPr marL="0" indent="0">
              <a:spcAft>
                <a:spcPts val="1200"/>
              </a:spcAft>
              <a:buNone/>
            </a:pPr>
            <a:endParaRPr lang="fr-FR" dirty="0"/>
          </a:p>
          <a:p>
            <a:pPr marL="0" indent="0">
              <a:spcAft>
                <a:spcPts val="1200"/>
              </a:spcAft>
              <a:buNone/>
            </a:pPr>
            <a:endParaRPr lang="fr-FR" dirty="0"/>
          </a:p>
          <a:p>
            <a:pPr marL="0" indent="0">
              <a:lnSpc>
                <a:spcPts val="2460"/>
              </a:lnSpc>
              <a:spcAft>
                <a:spcPts val="1200"/>
              </a:spcAft>
              <a:buNone/>
            </a:pP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open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important to SNSF</a:t>
            </a:r>
            <a:endParaRPr lang="fr-FR" dirty="0"/>
          </a:p>
        </p:txBody>
      </p:sp>
      <p:pic>
        <p:nvPicPr>
          <p:cNvPr id="6" name="Espace réservé pour une image 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97" y="500579"/>
            <a:ext cx="2600023" cy="16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BPCs: Further </a:t>
            </a:r>
            <a:r>
              <a:rPr lang="de-CH" dirty="0" err="1" smtClean="0"/>
              <a:t>provisions</a:t>
            </a:r>
            <a:r>
              <a:rPr lang="de-CH" dirty="0" smtClean="0"/>
              <a:t> (Art. 16, 17)</a:t>
            </a:r>
            <a:endParaRPr lang="de-CH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>
          <a:xfrm>
            <a:off x="1799999" y="1425519"/>
            <a:ext cx="9384467" cy="48842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License</a:t>
            </a:r>
            <a:r>
              <a:rPr lang="de-CH" sz="2000" b="1" dirty="0" smtClean="0"/>
              <a:t>: </a:t>
            </a:r>
            <a:r>
              <a:rPr lang="de-CH" sz="2000" dirty="0" smtClean="0"/>
              <a:t>OA </a:t>
            </a:r>
            <a:r>
              <a:rPr lang="de-CH" sz="2000" dirty="0" err="1" smtClean="0"/>
              <a:t>books</a:t>
            </a:r>
            <a:r>
              <a:rPr lang="de-CH" sz="2000" dirty="0" smtClean="0"/>
              <a:t> must </a:t>
            </a:r>
            <a:r>
              <a:rPr lang="de-CH" sz="2000" dirty="0" err="1" smtClean="0"/>
              <a:t>be</a:t>
            </a:r>
            <a:r>
              <a:rPr lang="de-CH" sz="2000" dirty="0" smtClean="0"/>
              <a:t> </a:t>
            </a:r>
            <a:r>
              <a:rPr lang="de-CH" sz="2000" dirty="0" err="1" smtClean="0"/>
              <a:t>made</a:t>
            </a:r>
            <a:r>
              <a:rPr lang="de-CH" sz="2000" dirty="0" smtClean="0"/>
              <a:t> </a:t>
            </a:r>
            <a:r>
              <a:rPr lang="de-CH" sz="2000" dirty="0" err="1" smtClean="0"/>
              <a:t>available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a </a:t>
            </a:r>
            <a:r>
              <a:rPr lang="de-CH" sz="2000" b="1" dirty="0" smtClean="0"/>
              <a:t>cc-</a:t>
            </a:r>
            <a:r>
              <a:rPr lang="de-CH" sz="2000" b="1" dirty="0" err="1" smtClean="0"/>
              <a:t>license</a:t>
            </a:r>
            <a:r>
              <a:rPr lang="de-CH" sz="2000" dirty="0" smtClean="0"/>
              <a:t>. At least CC-BY-NC-ND</a:t>
            </a:r>
            <a:r>
              <a:rPr lang="de-CH" sz="2000" dirty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required</a:t>
            </a:r>
            <a:r>
              <a:rPr lang="de-CH" sz="20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DOI:</a:t>
            </a:r>
            <a:r>
              <a:rPr lang="de-CH" sz="2000" dirty="0" smtClean="0"/>
              <a:t> OA </a:t>
            </a:r>
            <a:r>
              <a:rPr lang="de-CH" sz="2000" dirty="0" err="1" smtClean="0"/>
              <a:t>books</a:t>
            </a:r>
            <a:r>
              <a:rPr lang="de-CH" sz="2000" dirty="0" smtClean="0"/>
              <a:t> must </a:t>
            </a:r>
            <a:r>
              <a:rPr lang="de-CH" sz="2000" dirty="0" err="1" smtClean="0"/>
              <a:t>be</a:t>
            </a:r>
            <a:r>
              <a:rPr lang="de-CH" sz="2000" dirty="0" smtClean="0"/>
              <a:t> </a:t>
            </a:r>
            <a:r>
              <a:rPr lang="de-CH" sz="2000" dirty="0" err="1" smtClean="0"/>
              <a:t>made</a:t>
            </a:r>
            <a:r>
              <a:rPr lang="de-CH" sz="2000" dirty="0" smtClean="0"/>
              <a:t> </a:t>
            </a:r>
            <a:r>
              <a:rPr lang="de-CH" sz="2000" dirty="0" err="1" smtClean="0"/>
              <a:t>available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a </a:t>
            </a:r>
            <a:r>
              <a:rPr lang="de-CH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</a:t>
            </a:r>
            <a:r>
              <a:rPr lang="de-CH" sz="2000" dirty="0" smtClean="0"/>
              <a:t>.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anthologies</a:t>
            </a:r>
            <a:r>
              <a:rPr lang="de-CH" sz="2000" dirty="0" smtClean="0"/>
              <a:t>, </a:t>
            </a:r>
            <a:r>
              <a:rPr lang="de-CH" sz="2000" dirty="0" err="1" smtClean="0"/>
              <a:t>metadata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each</a:t>
            </a:r>
            <a:r>
              <a:rPr lang="de-CH" sz="2000" dirty="0" smtClean="0"/>
              <a:t> individual </a:t>
            </a:r>
            <a:r>
              <a:rPr lang="de-CH" sz="2000" dirty="0" err="1" smtClean="0"/>
              <a:t>contribution</a:t>
            </a:r>
            <a:r>
              <a:rPr lang="de-CH" sz="2000" dirty="0" smtClean="0"/>
              <a:t> </a:t>
            </a:r>
            <a:r>
              <a:rPr lang="de-CH" sz="2000" dirty="0" err="1" smtClean="0"/>
              <a:t>need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be</a:t>
            </a:r>
            <a:r>
              <a:rPr lang="de-CH" sz="2000" dirty="0" smtClean="0"/>
              <a:t> </a:t>
            </a:r>
            <a:r>
              <a:rPr lang="de-CH" sz="2000" dirty="0" err="1" smtClean="0"/>
              <a:t>provided</a:t>
            </a:r>
            <a:r>
              <a:rPr lang="de-CH" sz="20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2000" b="1" dirty="0" err="1" smtClean="0"/>
              <a:t>Metadata</a:t>
            </a:r>
            <a:r>
              <a:rPr lang="de-CH" sz="2000" b="1" dirty="0" smtClean="0"/>
              <a:t>:</a:t>
            </a:r>
            <a:r>
              <a:rPr lang="de-CH" sz="2000" dirty="0" smtClean="0"/>
              <a:t> </a:t>
            </a:r>
            <a:r>
              <a:rPr lang="de-CH" sz="2000" dirty="0" err="1" smtClean="0"/>
              <a:t>differentiation</a:t>
            </a:r>
            <a:r>
              <a:rPr lang="de-CH" sz="2000" dirty="0" smtClean="0"/>
              <a:t> </a:t>
            </a:r>
            <a:r>
              <a:rPr lang="de-CH" sz="2000" dirty="0" err="1" smtClean="0"/>
              <a:t>between</a:t>
            </a:r>
            <a:r>
              <a:rPr lang="de-CH" sz="2000" dirty="0" smtClean="0"/>
              <a:t> </a:t>
            </a:r>
            <a:r>
              <a:rPr lang="de-CH" sz="2000" b="1" dirty="0" err="1" smtClean="0"/>
              <a:t>conventional</a:t>
            </a:r>
            <a:r>
              <a:rPr lang="de-CH" sz="2000" b="1" dirty="0" smtClean="0"/>
              <a:t>, digital and open-access </a:t>
            </a:r>
            <a:r>
              <a:rPr lang="de-CH" sz="2000" b="1" dirty="0" err="1" smtClean="0"/>
              <a:t>specific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metadata</a:t>
            </a:r>
            <a:r>
              <a:rPr lang="de-CH" sz="2000" b="1" dirty="0" smtClean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demanded</a:t>
            </a:r>
            <a:r>
              <a:rPr lang="de-CH" sz="20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2000" b="1" dirty="0" smtClean="0"/>
              <a:t>Deposition: </a:t>
            </a:r>
          </a:p>
          <a:p>
            <a:pPr marL="799963" lvl="1" indent="-342900">
              <a:buFont typeface="Wingdings" panose="05000000000000000000" pitchFamily="2" charset="2"/>
              <a:buChar char="ü"/>
            </a:pPr>
            <a:r>
              <a:rPr lang="de-CH" sz="2000" dirty="0" err="1" smtClean="0">
                <a:latin typeface="Verdana" charset="0"/>
                <a:ea typeface="Verdana" charset="0"/>
                <a:cs typeface="Verdana" charset="0"/>
              </a:rPr>
              <a:t>by</a:t>
            </a:r>
            <a:r>
              <a:rPr lang="de-CH" sz="20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publisher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de-CH" sz="2000" b="1" dirty="0" err="1">
                <a:latin typeface="Verdana" charset="0"/>
                <a:ea typeface="Verdana" charset="0"/>
                <a:cs typeface="Verdana" charset="0"/>
              </a:rPr>
              <a:t>website</a:t>
            </a:r>
            <a:endParaRPr lang="de-CH" sz="2000" b="1" dirty="0">
              <a:latin typeface="Verdana" charset="0"/>
              <a:ea typeface="Verdana" charset="0"/>
              <a:cs typeface="Verdana" charset="0"/>
            </a:endParaRP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de-CH" sz="20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 smtClean="0">
                <a:latin typeface="Verdana" charset="0"/>
                <a:ea typeface="Verdana" charset="0"/>
                <a:cs typeface="Verdana" charset="0"/>
              </a:rPr>
              <a:t>by</a:t>
            </a:r>
            <a:r>
              <a:rPr lang="de-CH" sz="2000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author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/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editor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: </a:t>
            </a:r>
            <a:r>
              <a:rPr lang="de-CH" sz="2000" b="1" dirty="0" err="1" smtClean="0">
                <a:latin typeface="Verdana" charset="0"/>
                <a:ea typeface="Verdana" charset="0"/>
                <a:cs typeface="Verdana" charset="0"/>
              </a:rPr>
              <a:t>institutional</a:t>
            </a:r>
            <a:r>
              <a:rPr lang="de-CH" sz="2000" b="1" dirty="0" smtClean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b="1" dirty="0" err="1">
                <a:latin typeface="Verdana" charset="0"/>
                <a:ea typeface="Verdana" charset="0"/>
                <a:cs typeface="Verdana" charset="0"/>
              </a:rPr>
              <a:t>or</a:t>
            </a:r>
            <a:r>
              <a:rPr lang="de-CH" sz="20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b="1" dirty="0" err="1">
                <a:latin typeface="Verdana" charset="0"/>
                <a:ea typeface="Verdana" charset="0"/>
                <a:cs typeface="Verdana" charset="0"/>
              </a:rPr>
              <a:t>disciplinary</a:t>
            </a:r>
            <a:r>
              <a:rPr lang="de-CH" sz="20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b="1" dirty="0" err="1">
                <a:latin typeface="Verdana" charset="0"/>
                <a:ea typeface="Verdana" charset="0"/>
                <a:cs typeface="Verdana" charset="0"/>
              </a:rPr>
              <a:t>repository</a:t>
            </a:r>
            <a:endParaRPr lang="de-CH" sz="2000" b="1" dirty="0">
              <a:latin typeface="Verdana" charset="0"/>
              <a:ea typeface="Verdana" charset="0"/>
              <a:cs typeface="Verdana" charset="0"/>
            </a:endParaRPr>
          </a:p>
          <a:p>
            <a:pPr marL="742813" lvl="1" indent="-285750">
              <a:buFont typeface="Wingdings" panose="05000000000000000000" pitchFamily="2" charset="2"/>
              <a:buChar char="ü"/>
            </a:pP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by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SNSF: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forwarding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metadata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to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b="1" dirty="0">
                <a:latin typeface="Verdana" charset="0"/>
                <a:ea typeface="Verdana" charset="0"/>
                <a:cs typeface="Verdana" charset="0"/>
              </a:rPr>
              <a:t>Swiss National Library 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de-CH" sz="2000" dirty="0" err="1" smtClean="0">
                <a:latin typeface="Verdana" charset="0"/>
                <a:ea typeface="Verdana" charset="0"/>
                <a:cs typeface="Verdana" charset="0"/>
              </a:rPr>
              <a:t>archiving</a:t>
            </a:r>
            <a:r>
              <a:rPr lang="de-CH" sz="2000" dirty="0" smtClean="0"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long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term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) and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the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de-CH" sz="2000" b="1" dirty="0">
                <a:latin typeface="Verdana" charset="0"/>
                <a:ea typeface="Verdana" charset="0"/>
                <a:cs typeface="Verdana" charset="0"/>
              </a:rPr>
              <a:t>OAPEN Library 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(international </a:t>
            </a:r>
            <a:r>
              <a:rPr lang="de-CH" sz="2000" dirty="0" err="1">
                <a:latin typeface="Verdana" charset="0"/>
                <a:ea typeface="Verdana" charset="0"/>
                <a:cs typeface="Verdana" charset="0"/>
              </a:rPr>
              <a:t>visibility</a:t>
            </a:r>
            <a:r>
              <a:rPr lang="de-CH" sz="2000" dirty="0">
                <a:latin typeface="Verdana" charset="0"/>
                <a:ea typeface="Verdana" charset="0"/>
                <a:cs typeface="Verdana" charset="0"/>
              </a:rPr>
              <a:t>) </a:t>
            </a:r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0950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1800001" y="1396747"/>
            <a:ext cx="9384467" cy="4293389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err="1" smtClean="0"/>
              <a:t>Process</a:t>
            </a:r>
            <a:endParaRPr lang="de-CH" sz="2000" b="1" dirty="0" smtClean="0"/>
          </a:p>
          <a:p>
            <a:r>
              <a:rPr lang="de-CH" sz="2000" dirty="0" err="1" smtClean="0"/>
              <a:t>Applications</a:t>
            </a:r>
            <a:r>
              <a:rPr lang="de-CH" sz="2000" dirty="0" smtClean="0"/>
              <a:t> </a:t>
            </a:r>
            <a:r>
              <a:rPr lang="de-CH" sz="2000" dirty="0" err="1" smtClean="0"/>
              <a:t>possible</a:t>
            </a:r>
            <a:r>
              <a:rPr lang="de-CH" sz="2000" dirty="0" smtClean="0"/>
              <a:t> </a:t>
            </a:r>
            <a:r>
              <a:rPr lang="de-CH" sz="2000" dirty="0" err="1" smtClean="0"/>
              <a:t>since</a:t>
            </a:r>
            <a:r>
              <a:rPr lang="de-CH" sz="2000" dirty="0" smtClean="0"/>
              <a:t> April 2018 &amp; </a:t>
            </a:r>
            <a:r>
              <a:rPr lang="de-CH" sz="2000" b="1" dirty="0" smtClean="0"/>
              <a:t>all </a:t>
            </a:r>
            <a:r>
              <a:rPr lang="de-CH" sz="2000" b="1" dirty="0" err="1" smtClean="0"/>
              <a:t>year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round</a:t>
            </a:r>
            <a:endParaRPr lang="de-CH" sz="2000" b="1" dirty="0" smtClean="0"/>
          </a:p>
          <a:p>
            <a:r>
              <a:rPr lang="de-CH" sz="2000" dirty="0" err="1" smtClean="0"/>
              <a:t>Application</a:t>
            </a:r>
            <a:r>
              <a:rPr lang="de-CH" sz="2000" dirty="0" smtClean="0"/>
              <a:t> must </a:t>
            </a:r>
            <a:r>
              <a:rPr lang="de-CH" sz="2000" dirty="0" err="1" smtClean="0"/>
              <a:t>be</a:t>
            </a:r>
            <a:r>
              <a:rPr lang="de-CH" sz="2000" dirty="0" smtClean="0"/>
              <a:t> </a:t>
            </a:r>
            <a:r>
              <a:rPr lang="de-CH" sz="2000" dirty="0" err="1" smtClean="0"/>
              <a:t>based</a:t>
            </a:r>
            <a:r>
              <a:rPr lang="de-CH" sz="2000" dirty="0" smtClean="0"/>
              <a:t> an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b="1" dirty="0" err="1" smtClean="0"/>
              <a:t>manuscript</a:t>
            </a:r>
            <a:r>
              <a:rPr lang="de-CH" sz="2000" dirty="0" smtClean="0"/>
              <a:t> </a:t>
            </a:r>
            <a:r>
              <a:rPr lang="en-US" sz="2000" dirty="0" smtClean="0"/>
              <a:t>checked </a:t>
            </a:r>
            <a:r>
              <a:rPr lang="en-US" sz="2000" dirty="0"/>
              <a:t>by the publisher and declared </a:t>
            </a:r>
            <a:r>
              <a:rPr lang="en-US" sz="2000" b="1" dirty="0"/>
              <a:t>fit for </a:t>
            </a:r>
            <a:r>
              <a:rPr lang="en-US" sz="2000" b="1" dirty="0" smtClean="0"/>
              <a:t>publication</a:t>
            </a:r>
            <a:endParaRPr lang="en-US" sz="2000" dirty="0" smtClean="0"/>
          </a:p>
          <a:p>
            <a:r>
              <a:rPr lang="en-US" sz="2000" dirty="0" smtClean="0"/>
              <a:t>Evaluation by SNSF within </a:t>
            </a:r>
            <a:r>
              <a:rPr lang="en-US" sz="2000" b="1" dirty="0"/>
              <a:t>2</a:t>
            </a:r>
            <a:r>
              <a:rPr lang="en-US" sz="2000" b="1" dirty="0" smtClean="0"/>
              <a:t> </a:t>
            </a:r>
            <a:r>
              <a:rPr lang="en-US" sz="2000" b="1" dirty="0"/>
              <a:t>months' </a:t>
            </a:r>
            <a:r>
              <a:rPr lang="en-US" sz="2000" b="1" dirty="0" smtClean="0"/>
              <a:t>time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amounts are </a:t>
            </a:r>
            <a:r>
              <a:rPr lang="en-US" sz="2000" b="1" dirty="0"/>
              <a:t>paid directly to the </a:t>
            </a:r>
            <a:r>
              <a:rPr lang="en-US" sz="2000" b="1" dirty="0" smtClean="0"/>
              <a:t>publishers</a:t>
            </a:r>
            <a:endParaRPr lang="en-US" sz="2000" dirty="0" smtClean="0"/>
          </a:p>
          <a:p>
            <a:r>
              <a:rPr lang="en-US" sz="2000" dirty="0" smtClean="0"/>
              <a:t>Publication </a:t>
            </a:r>
            <a:r>
              <a:rPr lang="en-US" sz="2000" b="1" dirty="0" smtClean="0"/>
              <a:t>within </a:t>
            </a:r>
            <a:r>
              <a:rPr lang="en-US" sz="2000" b="1" dirty="0"/>
              <a:t>6 months </a:t>
            </a:r>
            <a:r>
              <a:rPr lang="en-US" sz="2000" dirty="0"/>
              <a:t>after </a:t>
            </a:r>
            <a:r>
              <a:rPr lang="en-US" sz="2000" dirty="0" smtClean="0"/>
              <a:t>payment</a:t>
            </a:r>
          </a:p>
          <a:p>
            <a:r>
              <a:rPr lang="en-US" sz="2000" dirty="0" smtClean="0"/>
              <a:t>Payment </a:t>
            </a:r>
            <a:r>
              <a:rPr lang="en-US" sz="2000" dirty="0"/>
              <a:t>only if metadata are made </a:t>
            </a:r>
            <a:r>
              <a:rPr lang="en-US" sz="2000" dirty="0" smtClean="0"/>
              <a:t>available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BPCs: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1799999" y="1695931"/>
            <a:ext cx="9384467" cy="4002136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Articles in scientific journals</a:t>
            </a:r>
            <a:r>
              <a:rPr lang="en-GB" sz="2000" b="1" dirty="0" smtClean="0"/>
              <a:t>:</a:t>
            </a:r>
            <a:endParaRPr lang="en-GB" sz="20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b="1" dirty="0" smtClean="0"/>
              <a:t>Either</a:t>
            </a:r>
            <a:r>
              <a:rPr lang="en-GB" sz="2000" b="1" dirty="0"/>
              <a:t>: </a:t>
            </a:r>
            <a:r>
              <a:rPr lang="en-GB" sz="2000" dirty="0" smtClean="0"/>
              <a:t>already awarded </a:t>
            </a:r>
            <a:r>
              <a:rPr lang="en-GB" sz="2000" dirty="0"/>
              <a:t>grants towards OA costs can be used as stipulated in the regulations in force at the </a:t>
            </a:r>
            <a:r>
              <a:rPr lang="en-GB" sz="2000" dirty="0" smtClean="0"/>
              <a:t>time.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Or</a:t>
            </a:r>
            <a:r>
              <a:rPr lang="en-GB" sz="2000" b="1" dirty="0"/>
              <a:t>: </a:t>
            </a:r>
            <a:r>
              <a:rPr lang="en-GB" sz="2000" dirty="0" smtClean="0"/>
              <a:t>application can be submitted for covering cost of OA </a:t>
            </a:r>
            <a:r>
              <a:rPr lang="en-GB" sz="2000" dirty="0"/>
              <a:t>publications via OA platform </a:t>
            </a:r>
            <a:r>
              <a:rPr lang="en-GB" sz="2000" dirty="0" smtClean="0"/>
              <a:t>and </a:t>
            </a:r>
            <a:r>
              <a:rPr lang="en-GB" sz="2000" dirty="0"/>
              <a:t>the </a:t>
            </a:r>
            <a:r>
              <a:rPr lang="en-GB" sz="2000" dirty="0" smtClean="0"/>
              <a:t>already </a:t>
            </a:r>
            <a:r>
              <a:rPr lang="en-GB" sz="2000" dirty="0"/>
              <a:t>awarded sum </a:t>
            </a:r>
            <a:r>
              <a:rPr lang="en-GB" sz="2000" dirty="0" smtClean="0"/>
              <a:t>can be used for other </a:t>
            </a:r>
            <a:r>
              <a:rPr lang="en-GB" sz="2000" dirty="0"/>
              <a:t>project expenses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Transitional provisions - Articles</a:t>
            </a:r>
          </a:p>
        </p:txBody>
      </p:sp>
    </p:spTree>
    <p:extLst>
      <p:ext uri="{BB962C8B-B14F-4D97-AF65-F5344CB8AC3E}">
        <p14:creationId xmlns:p14="http://schemas.microsoft.com/office/powerpoint/2010/main" val="6060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1799999" y="1695930"/>
            <a:ext cx="9384467" cy="485416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Scientific book publications</a:t>
            </a:r>
            <a:r>
              <a:rPr lang="en-GB" sz="2000" b="1" dirty="0" smtClean="0"/>
              <a:t>:</a:t>
            </a: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 smtClean="0"/>
              <a:t>Either</a:t>
            </a:r>
            <a:r>
              <a:rPr lang="en-GB" sz="2000" b="1" dirty="0"/>
              <a:t>: </a:t>
            </a:r>
            <a:r>
              <a:rPr lang="en-GB" sz="2000" dirty="0" smtClean="0"/>
              <a:t>apply for BPC based </a:t>
            </a:r>
            <a:r>
              <a:rPr lang="en-GB" sz="2000" dirty="0"/>
              <a:t>on new </a:t>
            </a:r>
            <a:r>
              <a:rPr lang="en-GB" sz="2000" dirty="0" smtClean="0"/>
              <a:t>regulations and </a:t>
            </a:r>
            <a:r>
              <a:rPr lang="en-GB" sz="2000" dirty="0"/>
              <a:t>reap the </a:t>
            </a:r>
            <a:r>
              <a:rPr lang="en-GB" sz="2000" dirty="0" smtClean="0"/>
              <a:t>benefits. Pay </a:t>
            </a:r>
            <a:r>
              <a:rPr lang="en-GB" sz="2000" dirty="0"/>
              <a:t>back funds already awarded for book publications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dirty="0">
                <a:latin typeface="Wingdings"/>
                <a:ea typeface="Wingdings"/>
                <a:cs typeface="Wingdings"/>
                <a:sym typeface="Wingdings" charset="2"/>
              </a:rPr>
              <a:t></a:t>
            </a:r>
            <a:r>
              <a:rPr lang="en-GB" dirty="0" smtClean="0">
                <a:latin typeface="Verdana"/>
                <a:ea typeface="Verdana"/>
                <a:cs typeface="Verdana"/>
              </a:rPr>
              <a:t> </a:t>
            </a:r>
            <a:r>
              <a:rPr lang="en-GB" dirty="0">
                <a:latin typeface="Verdana"/>
                <a:ea typeface="Verdana"/>
                <a:cs typeface="Verdana"/>
              </a:rPr>
              <a:t>Higher </a:t>
            </a:r>
            <a:r>
              <a:rPr lang="en-GB" dirty="0" smtClean="0">
                <a:latin typeface="Verdana"/>
                <a:ea typeface="Verdana"/>
                <a:cs typeface="Verdana"/>
              </a:rPr>
              <a:t>grants</a:t>
            </a:r>
            <a:r>
              <a:rPr lang="en-GB" dirty="0">
                <a:latin typeface="Verdana"/>
                <a:ea typeface="Verdana"/>
                <a:cs typeface="Verdana"/>
              </a:rPr>
              <a:t>, more comprehensive </a:t>
            </a:r>
            <a:r>
              <a:rPr lang="en-GB" dirty="0" smtClean="0">
                <a:latin typeface="Verdana"/>
                <a:ea typeface="Verdana"/>
                <a:cs typeface="Verdana"/>
              </a:rPr>
              <a:t>publishers</a:t>
            </a:r>
            <a:r>
              <a:rPr lang="en-GB" dirty="0">
                <a:latin typeface="Verdana"/>
                <a:ea typeface="Verdana"/>
                <a:cs typeface="Verdana"/>
              </a:rPr>
              <a:t>' </a:t>
            </a:r>
            <a:r>
              <a:rPr lang="en-GB" dirty="0" smtClean="0">
                <a:latin typeface="Verdana"/>
                <a:ea typeface="Verdana"/>
                <a:cs typeface="Verdana"/>
              </a:rPr>
              <a:t>services</a:t>
            </a:r>
            <a:r>
              <a:rPr lang="en-GB" dirty="0">
                <a:latin typeface="Verdana"/>
                <a:ea typeface="Verdana"/>
                <a:cs typeface="Verdana"/>
              </a:rPr>
              <a:t>, publication also possible after end of </a:t>
            </a:r>
            <a:r>
              <a:rPr lang="en-GB" dirty="0" smtClean="0">
                <a:latin typeface="Verdana"/>
                <a:ea typeface="Verdana"/>
                <a:cs typeface="Verdana"/>
              </a:rPr>
              <a:t>project</a:t>
            </a:r>
            <a:endParaRPr lang="en-GB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GB" sz="2000" b="1" dirty="0" smtClean="0"/>
              <a:t>Or</a:t>
            </a:r>
            <a:r>
              <a:rPr lang="en-GB" sz="2000" b="1" dirty="0"/>
              <a:t>: </a:t>
            </a:r>
            <a:r>
              <a:rPr lang="en-GB" sz="2000" dirty="0" smtClean="0"/>
              <a:t>reallocation of </a:t>
            </a:r>
            <a:r>
              <a:rPr lang="en-GB" sz="2000" dirty="0"/>
              <a:t>the grant as a BPC during the funding </a:t>
            </a:r>
            <a:r>
              <a:rPr lang="en-GB" sz="2000" dirty="0" smtClean="0"/>
              <a:t>period of </a:t>
            </a:r>
            <a:r>
              <a:rPr lang="en-GB" sz="2000" dirty="0"/>
              <a:t>the project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r>
              <a:rPr lang="en-GB" dirty="0" smtClean="0">
                <a:latin typeface="Wingdings"/>
                <a:ea typeface="Wingdings"/>
                <a:cs typeface="Wingdings"/>
                <a:sym typeface="Wingdings" charset="2"/>
              </a:rPr>
              <a:t></a:t>
            </a:r>
            <a:r>
              <a:rPr lang="en-GB" dirty="0" smtClean="0">
                <a:latin typeface="Verdana"/>
                <a:ea typeface="Verdana"/>
                <a:cs typeface="Verdana"/>
              </a:rPr>
              <a:t> Publication in gold OA, immediately available as open access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b="1" dirty="0" smtClean="0"/>
              <a:t>Or: </a:t>
            </a:r>
            <a:r>
              <a:rPr lang="en-GB" sz="2000" dirty="0" smtClean="0"/>
              <a:t>use for a digital publication based on the previous regulations by the end of the project.</a:t>
            </a:r>
          </a:p>
          <a:p>
            <a:pPr marL="0" indent="0">
              <a:buNone/>
            </a:pPr>
            <a:r>
              <a:rPr lang="en-GB" dirty="0" smtClean="0">
                <a:latin typeface="Wingdings"/>
                <a:ea typeface="Wingdings"/>
                <a:cs typeface="Wingdings"/>
                <a:sym typeface="Wingdings" charset="2"/>
              </a:rPr>
              <a:t></a:t>
            </a:r>
            <a:r>
              <a:rPr lang="en-GB" dirty="0" smtClean="0">
                <a:latin typeface="Verdana"/>
                <a:ea typeface="Verdana"/>
                <a:cs typeface="Verdana"/>
              </a:rPr>
              <a:t> </a:t>
            </a:r>
            <a:r>
              <a:rPr lang="en-GB" dirty="0">
                <a:latin typeface="Verdana"/>
                <a:ea typeface="Verdana"/>
                <a:cs typeface="Verdana"/>
              </a:rPr>
              <a:t>Work is only available as open access after 24-month </a:t>
            </a:r>
            <a:r>
              <a:rPr lang="en-GB" dirty="0" smtClean="0">
                <a:latin typeface="Verdana"/>
                <a:ea typeface="Verdana"/>
                <a:cs typeface="Verdana"/>
              </a:rPr>
              <a:t>embargo period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Transitional</a:t>
            </a:r>
            <a:r>
              <a:rPr dirty="0"/>
              <a:t> provisions - Books</a:t>
            </a:r>
          </a:p>
        </p:txBody>
      </p:sp>
    </p:spTree>
    <p:extLst>
      <p:ext uri="{BB962C8B-B14F-4D97-AF65-F5344CB8AC3E}">
        <p14:creationId xmlns:p14="http://schemas.microsoft.com/office/powerpoint/2010/main" val="8419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000" dirty="0"/>
              <a:t>Requests for articles (APC) and book chapters (BCPC) have to be submitted </a:t>
            </a:r>
            <a:r>
              <a:rPr lang="en-GB" sz="2000" b="1" dirty="0" smtClean="0"/>
              <a:t>6 </a:t>
            </a:r>
            <a:r>
              <a:rPr lang="en-GB" sz="2000" b="1" dirty="0"/>
              <a:t>months after the publication </a:t>
            </a:r>
            <a:r>
              <a:rPr lang="en-GB" sz="2000" b="1" dirty="0" smtClean="0"/>
              <a:t>date at the latest</a:t>
            </a:r>
            <a:endParaRPr lang="en-GB" sz="2000" dirty="0"/>
          </a:p>
          <a:p>
            <a:r>
              <a:rPr lang="en-GB" sz="2000" dirty="0"/>
              <a:t>Verification whether an article is </a:t>
            </a:r>
            <a:r>
              <a:rPr lang="en-GB" sz="2000" b="1" dirty="0"/>
              <a:t>Gold OA </a:t>
            </a:r>
            <a:r>
              <a:rPr lang="en-GB" sz="2000" dirty="0"/>
              <a:t>is primarily based on the </a:t>
            </a:r>
            <a:r>
              <a:rPr lang="en-GB" sz="2000" b="1" dirty="0"/>
              <a:t>DOAJ</a:t>
            </a:r>
          </a:p>
          <a:p>
            <a:r>
              <a:rPr lang="en-GB" sz="2000" dirty="0"/>
              <a:t>In order to keep track of the expenses for OA and transfer them to </a:t>
            </a:r>
            <a:r>
              <a:rPr lang="en-GB" sz="2000" dirty="0" err="1"/>
              <a:t>OpenAPC</a:t>
            </a:r>
            <a:r>
              <a:rPr lang="en-GB" sz="2000" dirty="0"/>
              <a:t>, grantees should indicate their OA processing charges, particularly if they used it in scope of the awarded grants.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Internal </a:t>
            </a:r>
            <a:r>
              <a:rPr lang="de-CH" dirty="0" err="1" smtClean="0"/>
              <a:t>procedures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17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ts val="2460"/>
              </a:lnSpc>
              <a:spcAft>
                <a:spcPts val="1200"/>
              </a:spcAft>
              <a:buNone/>
            </a:pPr>
            <a:r>
              <a:rPr lang="en-US" sz="2000" dirty="0" smtClean="0"/>
              <a:t>Important steps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2006</a:t>
            </a:r>
            <a:r>
              <a:rPr lang="en-US" sz="2000" dirty="0" smtClean="0"/>
              <a:t>: signing of Berlin Declaration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2008</a:t>
            </a:r>
            <a:r>
              <a:rPr lang="en-US" sz="2000" dirty="0" smtClean="0"/>
              <a:t>: Mandatory self-archiving of articles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2013</a:t>
            </a:r>
            <a:r>
              <a:rPr lang="en-US" sz="2000" dirty="0" smtClean="0"/>
              <a:t>: Funding gold OA for articles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2014</a:t>
            </a:r>
            <a:r>
              <a:rPr lang="en-US" sz="2000" dirty="0" smtClean="0"/>
              <a:t>: Expansion of self-archiving mandate to books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2014</a:t>
            </a:r>
            <a:r>
              <a:rPr lang="en-US" sz="2000" dirty="0" smtClean="0"/>
              <a:t>: SNSF signs DORA Declaration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2016/2017</a:t>
            </a:r>
            <a:r>
              <a:rPr lang="en-US" sz="2000" dirty="0" smtClean="0"/>
              <a:t>: Swiss National Strategy on Open Access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2018</a:t>
            </a:r>
            <a:r>
              <a:rPr lang="en-US" sz="2000" dirty="0" smtClean="0"/>
              <a:t>: New OA regulations come into effect</a:t>
            </a:r>
          </a:p>
          <a:p>
            <a:pPr marL="0" indent="0">
              <a:lnSpc>
                <a:spcPts val="2460"/>
              </a:lnSpc>
              <a:spcAft>
                <a:spcPts val="1200"/>
              </a:spcAft>
              <a:buNone/>
            </a:pP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at SNSF</a:t>
            </a:r>
            <a:endParaRPr lang="fr-FR" dirty="0"/>
          </a:p>
        </p:txBody>
      </p:sp>
      <p:pic>
        <p:nvPicPr>
          <p:cNvPr id="6" name="Espace réservé pour une image 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94" y="500579"/>
            <a:ext cx="2600027" cy="16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2"/>
          </p:nvPr>
        </p:nvSpPr>
        <p:spPr>
          <a:xfrm>
            <a:off x="1799999" y="2159999"/>
            <a:ext cx="9608230" cy="43408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Remove reasons </a:t>
            </a:r>
            <a:r>
              <a:rPr lang="en-US" sz="2000" b="1" i="1" dirty="0" smtClean="0"/>
              <a:t>not to publish </a:t>
            </a:r>
            <a:r>
              <a:rPr lang="en-US" sz="2000" b="1" dirty="0" smtClean="0"/>
              <a:t>in open access </a:t>
            </a:r>
            <a:endParaRPr lang="en-US" sz="2000" dirty="0"/>
          </a:p>
          <a:p>
            <a:r>
              <a:rPr lang="en-US" sz="2000" dirty="0" smtClean="0"/>
              <a:t>Provide funding regardless of format (articles, books, book chapters)</a:t>
            </a:r>
            <a:endParaRPr lang="en-US" sz="2000" dirty="0"/>
          </a:p>
          <a:p>
            <a:r>
              <a:rPr lang="en-US" sz="2000" dirty="0" smtClean="0"/>
              <a:t>Extend funding beyond the duration of grants</a:t>
            </a:r>
          </a:p>
          <a:p>
            <a:r>
              <a:rPr lang="en-US" sz="2000" dirty="0" smtClean="0"/>
              <a:t>Lift upper limit for APCs for the time being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Yet preserve freedom to choose where to publish</a:t>
            </a:r>
          </a:p>
          <a:p>
            <a:r>
              <a:rPr lang="en-US" sz="2000" dirty="0" smtClean="0"/>
              <a:t>Green road and self-archiving still fulfill mandate</a:t>
            </a:r>
          </a:p>
          <a:p>
            <a:r>
              <a:rPr lang="en-US" sz="2000" dirty="0" smtClean="0"/>
              <a:t>Hybrid publishing fulfills mandate but is not funded by SNSF</a:t>
            </a:r>
          </a:p>
          <a:p>
            <a:endParaRPr lang="en-US" sz="2000" dirty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9999" y="500577"/>
            <a:ext cx="9384468" cy="781868"/>
          </a:xfrm>
        </p:spPr>
        <p:txBody>
          <a:bodyPr/>
          <a:lstStyle/>
          <a:p>
            <a:r>
              <a:rPr lang="en-US" dirty="0" smtClean="0"/>
              <a:t>Core principles behind OA2020</a:t>
            </a:r>
            <a:endParaRPr lang="fr-FR" dirty="0"/>
          </a:p>
        </p:txBody>
      </p:sp>
      <p:pic>
        <p:nvPicPr>
          <p:cNvPr id="8" name="Espace réservé pour une image 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95" y="500579"/>
            <a:ext cx="2600025" cy="16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Key </a:t>
            </a:r>
            <a:r>
              <a:rPr lang="de-CH" sz="2000" b="1" dirty="0" err="1" smtClean="0"/>
              <a:t>areas</a:t>
            </a:r>
            <a:r>
              <a:rPr lang="de-CH" sz="2000" b="1" dirty="0" smtClean="0"/>
              <a:t>:</a:t>
            </a:r>
          </a:p>
          <a:p>
            <a:pPr marL="0" indent="0">
              <a:buNone/>
            </a:pPr>
            <a:endParaRPr lang="de-CH" sz="2000" dirty="0" smtClean="0"/>
          </a:p>
          <a:p>
            <a:pPr marL="457200" indent="-457200">
              <a:buAutoNum type="arabicPeriod"/>
            </a:pPr>
            <a:r>
              <a:rPr lang="de-CH" sz="2000" dirty="0" err="1" smtClean="0"/>
              <a:t>Changes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OA </a:t>
            </a:r>
            <a:r>
              <a:rPr lang="de-CH" sz="2000" dirty="0" err="1" smtClean="0"/>
              <a:t>policy</a:t>
            </a:r>
            <a:endParaRPr lang="de-CH" sz="2000" dirty="0" smtClean="0"/>
          </a:p>
          <a:p>
            <a:pPr marL="457200" indent="-457200">
              <a:buAutoNum type="arabicPeriod"/>
            </a:pPr>
            <a:r>
              <a:rPr lang="de-CH" sz="2000" dirty="0" smtClean="0"/>
              <a:t>Incentives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support</a:t>
            </a:r>
            <a:endParaRPr lang="de-CH" sz="2000" dirty="0" smtClean="0"/>
          </a:p>
          <a:p>
            <a:pPr marL="457200" indent="-457200">
              <a:buAutoNum type="arabicPeriod"/>
            </a:pPr>
            <a:r>
              <a:rPr lang="de-CH" sz="2000" dirty="0" smtClean="0"/>
              <a:t>Compliance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controlling</a:t>
            </a:r>
            <a:endParaRPr lang="de-CH" sz="2000" dirty="0" smtClean="0"/>
          </a:p>
          <a:p>
            <a:pPr marL="457200" indent="-457200">
              <a:buAutoNum type="arabicPeriod"/>
            </a:pPr>
            <a:r>
              <a:rPr lang="de-CH" sz="2000" dirty="0" smtClean="0"/>
              <a:t>Communication</a:t>
            </a:r>
            <a:endParaRPr lang="de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Measures</a:t>
            </a:r>
            <a:r>
              <a:rPr lang="de-CH" dirty="0" smtClean="0"/>
              <a:t> </a:t>
            </a:r>
            <a:r>
              <a:rPr lang="de-CH" dirty="0" err="1" smtClean="0"/>
              <a:t>taken</a:t>
            </a:r>
            <a:r>
              <a:rPr lang="de-CH" dirty="0" smtClean="0"/>
              <a:t> - </a:t>
            </a:r>
            <a:r>
              <a:rPr lang="de-CH" dirty="0" err="1" smtClean="0"/>
              <a:t>Overview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1"/>
            <a:ext cx="3123202" cy="14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Most </a:t>
            </a:r>
            <a:r>
              <a:rPr lang="de-CH" sz="2000" b="1" dirty="0" err="1" smtClean="0"/>
              <a:t>important</a:t>
            </a:r>
            <a:r>
              <a:rPr lang="de-CH" sz="2000" b="1" dirty="0" smtClean="0"/>
              <a:t>:</a:t>
            </a:r>
          </a:p>
          <a:p>
            <a:endParaRPr lang="de-CH" sz="2000" dirty="0" smtClean="0"/>
          </a:p>
          <a:p>
            <a:r>
              <a:rPr lang="de-CH" sz="2000" dirty="0" err="1" smtClean="0"/>
              <a:t>Funding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Gold OA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any</a:t>
            </a:r>
            <a:r>
              <a:rPr lang="de-CH" sz="2000" dirty="0" smtClean="0"/>
              <a:t> </a:t>
            </a:r>
            <a:r>
              <a:rPr lang="de-CH" sz="2000" dirty="0" err="1" smtClean="0"/>
              <a:t>format</a:t>
            </a:r>
            <a:r>
              <a:rPr lang="de-CH" sz="2000" dirty="0" smtClean="0"/>
              <a:t> (</a:t>
            </a:r>
            <a:r>
              <a:rPr lang="de-CH" sz="2000" dirty="0" err="1" smtClean="0"/>
              <a:t>articles</a:t>
            </a:r>
            <a:r>
              <a:rPr lang="de-CH" sz="2000" dirty="0" smtClean="0"/>
              <a:t>, </a:t>
            </a:r>
            <a:r>
              <a:rPr lang="de-CH" sz="2000" dirty="0" err="1" smtClean="0"/>
              <a:t>books</a:t>
            </a:r>
            <a:r>
              <a:rPr lang="de-CH" sz="2000" dirty="0" smtClean="0"/>
              <a:t>, </a:t>
            </a:r>
            <a:r>
              <a:rPr lang="de-CH" sz="2000" dirty="0" err="1" smtClean="0"/>
              <a:t>book</a:t>
            </a:r>
            <a:r>
              <a:rPr lang="de-CH" sz="2000" dirty="0" smtClean="0"/>
              <a:t> </a:t>
            </a:r>
            <a:r>
              <a:rPr lang="de-CH" sz="2000" dirty="0" err="1" smtClean="0"/>
              <a:t>chapters</a:t>
            </a:r>
            <a:r>
              <a:rPr lang="de-CH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err="1" smtClean="0"/>
              <a:t>Introduction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service-</a:t>
            </a:r>
            <a:r>
              <a:rPr lang="de-CH" sz="2000" dirty="0" err="1" smtClean="0"/>
              <a:t>oriented</a:t>
            </a:r>
            <a:r>
              <a:rPr lang="de-CH" sz="2000" dirty="0" smtClean="0"/>
              <a:t> </a:t>
            </a:r>
            <a:r>
              <a:rPr lang="de-CH" sz="2000" dirty="0" err="1" smtClean="0"/>
              <a:t>processing</a:t>
            </a:r>
            <a:r>
              <a:rPr lang="de-CH" sz="2000" dirty="0" smtClean="0"/>
              <a:t> </a:t>
            </a:r>
            <a:r>
              <a:rPr lang="de-CH" sz="2000" dirty="0" err="1" smtClean="0"/>
              <a:t>charges</a:t>
            </a:r>
            <a:r>
              <a:rPr lang="de-CH" sz="2000" dirty="0" smtClean="0"/>
              <a:t> (BPC, BCPC)</a:t>
            </a:r>
          </a:p>
          <a:p>
            <a:pPr marL="0" indent="0">
              <a:buNone/>
            </a:pPr>
            <a:endParaRPr lang="de-CH" sz="2000" dirty="0" smtClean="0"/>
          </a:p>
          <a:p>
            <a:r>
              <a:rPr lang="de-CH" sz="2000" dirty="0" smtClean="0"/>
              <a:t>Shorter </a:t>
            </a:r>
            <a:r>
              <a:rPr lang="de-CH" sz="2000" dirty="0" err="1" smtClean="0"/>
              <a:t>acceptable</a:t>
            </a:r>
            <a:r>
              <a:rPr lang="de-CH" sz="2000" dirty="0" smtClean="0"/>
              <a:t> </a:t>
            </a:r>
            <a:r>
              <a:rPr lang="de-CH" sz="2000" dirty="0" err="1" smtClean="0"/>
              <a:t>embargo</a:t>
            </a:r>
            <a:r>
              <a:rPr lang="de-CH" sz="2000" dirty="0" smtClean="0"/>
              <a:t> </a:t>
            </a:r>
            <a:r>
              <a:rPr lang="de-CH" sz="2000" dirty="0" err="1" smtClean="0"/>
              <a:t>period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Green OA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books</a:t>
            </a:r>
            <a:endParaRPr lang="de-CH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smtClean="0"/>
              <a:t>12 </a:t>
            </a:r>
            <a:r>
              <a:rPr lang="de-CH" sz="2000" dirty="0" err="1" smtClean="0"/>
              <a:t>instead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24 </a:t>
            </a:r>
            <a:r>
              <a:rPr lang="de-CH" sz="2000" dirty="0" err="1" smtClean="0"/>
              <a:t>months</a:t>
            </a:r>
            <a:endParaRPr lang="de-CH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err="1" smtClean="0"/>
              <a:t>No</a:t>
            </a:r>
            <a:r>
              <a:rPr lang="de-CH" sz="2000" dirty="0" smtClean="0"/>
              <a:t> </a:t>
            </a:r>
            <a:r>
              <a:rPr lang="de-CH" sz="2000" dirty="0" err="1" smtClean="0"/>
              <a:t>exceptions</a:t>
            </a:r>
            <a:r>
              <a:rPr lang="de-CH" sz="2000" dirty="0" smtClean="0"/>
              <a:t> </a:t>
            </a:r>
            <a:r>
              <a:rPr lang="de-CH" sz="2000" dirty="0" err="1" smtClean="0"/>
              <a:t>from</a:t>
            </a:r>
            <a:r>
              <a:rPr lang="de-CH" sz="2000" dirty="0" smtClean="0"/>
              <a:t> OA </a:t>
            </a:r>
            <a:r>
              <a:rPr lang="de-CH" sz="2000" dirty="0" err="1" smtClean="0"/>
              <a:t>requirement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articles</a:t>
            </a:r>
            <a:r>
              <a:rPr lang="de-CH" sz="2000" dirty="0" smtClean="0"/>
              <a:t> </a:t>
            </a:r>
            <a:r>
              <a:rPr lang="de-CH" sz="2000" dirty="0" err="1" smtClean="0"/>
              <a:t>any</a:t>
            </a:r>
            <a:r>
              <a:rPr lang="de-CH" sz="2000" dirty="0" smtClean="0"/>
              <a:t> </a:t>
            </a:r>
            <a:r>
              <a:rPr lang="de-CH" sz="2000" dirty="0" err="1" smtClean="0"/>
              <a:t>more</a:t>
            </a:r>
            <a:endParaRPr lang="de-CH" sz="2000" dirty="0" smtClean="0"/>
          </a:p>
          <a:p>
            <a:endParaRPr lang="de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 </a:t>
            </a:r>
            <a:r>
              <a:rPr lang="de-CH" dirty="0" err="1" smtClean="0"/>
              <a:t>Changes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OA </a:t>
            </a:r>
            <a:r>
              <a:rPr lang="de-CH" dirty="0" err="1" smtClean="0"/>
              <a:t>policy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1"/>
            <a:ext cx="3123202" cy="14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>
            <a:off x="1799999" y="2159999"/>
            <a:ext cx="9384467" cy="4184653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 smtClean="0"/>
              <a:t>Most </a:t>
            </a:r>
            <a:r>
              <a:rPr lang="de-CH" sz="2000" b="1" dirty="0" err="1" smtClean="0"/>
              <a:t>important</a:t>
            </a:r>
            <a:r>
              <a:rPr lang="de-CH" sz="2000" b="1" dirty="0" smtClean="0"/>
              <a:t>:</a:t>
            </a:r>
          </a:p>
          <a:p>
            <a:r>
              <a:rPr lang="de-CH" sz="2000" dirty="0" err="1" smtClean="0"/>
              <a:t>Dedicated</a:t>
            </a:r>
            <a:r>
              <a:rPr lang="de-CH" sz="2000" dirty="0" smtClean="0"/>
              <a:t> </a:t>
            </a:r>
            <a:r>
              <a:rPr lang="de-CH" sz="2000" dirty="0" err="1" smtClean="0"/>
              <a:t>platform</a:t>
            </a:r>
            <a:r>
              <a:rPr lang="de-CH" sz="2000" dirty="0" smtClean="0"/>
              <a:t> </a:t>
            </a:r>
            <a:r>
              <a:rPr lang="de-CH" sz="2000" dirty="0" err="1" smtClean="0"/>
              <a:t>within</a:t>
            </a:r>
            <a:r>
              <a:rPr lang="de-CH" sz="2000" dirty="0" smtClean="0"/>
              <a:t> </a:t>
            </a:r>
            <a:r>
              <a:rPr lang="de-CH" sz="2000" dirty="0" err="1" smtClean="0"/>
              <a:t>mySNF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apply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funding</a:t>
            </a:r>
            <a:endParaRPr lang="de-CH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err="1" smtClean="0"/>
              <a:t>No</a:t>
            </a:r>
            <a:r>
              <a:rPr lang="de-CH" sz="2000" dirty="0" smtClean="0"/>
              <a:t> matter </a:t>
            </a:r>
            <a:r>
              <a:rPr lang="de-CH" sz="2000" dirty="0" err="1" smtClean="0"/>
              <a:t>when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respective</a:t>
            </a:r>
            <a:r>
              <a:rPr lang="de-CH" sz="2000" dirty="0" smtClean="0"/>
              <a:t> </a:t>
            </a:r>
            <a:r>
              <a:rPr lang="de-CH" sz="2000" dirty="0" err="1" smtClean="0"/>
              <a:t>grant</a:t>
            </a:r>
            <a:r>
              <a:rPr lang="de-CH" sz="2000" dirty="0" smtClean="0"/>
              <a:t> </a:t>
            </a:r>
            <a:r>
              <a:rPr lang="de-CH" sz="2000" dirty="0" err="1" smtClean="0"/>
              <a:t>has</a:t>
            </a:r>
            <a:r>
              <a:rPr lang="de-CH" sz="2000" dirty="0" smtClean="0"/>
              <a:t> </a:t>
            </a:r>
            <a:r>
              <a:rPr lang="de-CH" sz="2000" dirty="0" err="1" smtClean="0"/>
              <a:t>ended</a:t>
            </a:r>
            <a:endParaRPr lang="de-CH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smtClean="0"/>
              <a:t>As easy </a:t>
            </a:r>
            <a:r>
              <a:rPr lang="de-CH" sz="2000" dirty="0" err="1" smtClean="0"/>
              <a:t>as</a:t>
            </a:r>
            <a:r>
              <a:rPr lang="de-CH" sz="2000" dirty="0" smtClean="0"/>
              <a:t> </a:t>
            </a:r>
            <a:r>
              <a:rPr lang="de-CH" sz="2000" dirty="0" err="1" smtClean="0"/>
              <a:t>possible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researchers</a:t>
            </a:r>
            <a:endParaRPr lang="de-CH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de-CH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sz="2000" dirty="0" err="1" smtClean="0"/>
              <a:t>Upper</a:t>
            </a:r>
            <a:r>
              <a:rPr lang="de-CH" sz="2000" dirty="0" smtClean="0"/>
              <a:t> </a:t>
            </a:r>
            <a:r>
              <a:rPr lang="de-CH" sz="2000" dirty="0" err="1" smtClean="0"/>
              <a:t>limit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APCs not </a:t>
            </a:r>
            <a:r>
              <a:rPr lang="de-CH" sz="2000" dirty="0" err="1" smtClean="0"/>
              <a:t>applicable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time </a:t>
            </a:r>
            <a:r>
              <a:rPr lang="de-CH" sz="2000" dirty="0" err="1" smtClean="0"/>
              <a:t>being</a:t>
            </a:r>
            <a:endParaRPr lang="de-CH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smtClean="0"/>
              <a:t>SNSF will </a:t>
            </a:r>
            <a:r>
              <a:rPr lang="de-CH" sz="2000" dirty="0" err="1" smtClean="0"/>
              <a:t>pay</a:t>
            </a:r>
            <a:r>
              <a:rPr lang="de-CH" sz="2000" dirty="0" smtClean="0"/>
              <a:t> $5300 </a:t>
            </a:r>
            <a:r>
              <a:rPr lang="de-CH" sz="2000" dirty="0" err="1" smtClean="0"/>
              <a:t>for</a:t>
            </a:r>
            <a:r>
              <a:rPr lang="de-CH" sz="2000" dirty="0" smtClean="0"/>
              <a:t> an APC in Science </a:t>
            </a:r>
            <a:r>
              <a:rPr lang="de-CH" sz="2000" dirty="0" err="1" smtClean="0"/>
              <a:t>Advances</a:t>
            </a:r>
            <a:r>
              <a:rPr lang="de-CH" sz="2000" dirty="0" smtClean="0"/>
              <a:t> (CC-BY) </a:t>
            </a:r>
            <a:r>
              <a:rPr lang="de-CH" sz="2000" dirty="0" err="1" smtClean="0"/>
              <a:t>or</a:t>
            </a:r>
            <a:r>
              <a:rPr lang="de-CH" sz="2000" dirty="0" smtClean="0"/>
              <a:t> $5200 in Nature Communications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smtClean="0"/>
              <a:t>Signal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research</a:t>
            </a:r>
            <a:r>
              <a:rPr lang="de-CH" sz="2000" dirty="0" smtClean="0"/>
              <a:t> </a:t>
            </a:r>
            <a:r>
              <a:rPr lang="de-CH" sz="2000" dirty="0" err="1" smtClean="0"/>
              <a:t>communities</a:t>
            </a:r>
            <a:r>
              <a:rPr lang="de-CH" sz="2000" dirty="0" smtClean="0"/>
              <a:t> </a:t>
            </a:r>
            <a:r>
              <a:rPr lang="de-CH" sz="2000" dirty="0" err="1" smtClean="0"/>
              <a:t>that</a:t>
            </a:r>
            <a:r>
              <a:rPr lang="de-CH" sz="2000" dirty="0" smtClean="0"/>
              <a:t> SNSF </a:t>
            </a:r>
            <a:r>
              <a:rPr lang="de-CH" sz="2000" dirty="0" err="1" smtClean="0"/>
              <a:t>takes</a:t>
            </a:r>
            <a:r>
              <a:rPr lang="de-CH" sz="2000" dirty="0" smtClean="0"/>
              <a:t> </a:t>
            </a:r>
            <a:r>
              <a:rPr lang="de-CH" sz="2000" dirty="0" err="1" smtClean="0"/>
              <a:t>their</a:t>
            </a:r>
            <a:r>
              <a:rPr lang="de-CH" sz="2000" dirty="0" smtClean="0"/>
              <a:t> </a:t>
            </a:r>
            <a:r>
              <a:rPr lang="de-CH" sz="2000" dirty="0" err="1" smtClean="0"/>
              <a:t>reservations</a:t>
            </a:r>
            <a:r>
              <a:rPr lang="de-CH" sz="2000" dirty="0" smtClean="0"/>
              <a:t> </a:t>
            </a:r>
            <a:r>
              <a:rPr lang="de-CH" sz="2000" dirty="0" err="1" smtClean="0"/>
              <a:t>seriously</a:t>
            </a:r>
            <a:endParaRPr lang="de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</a:t>
            </a:r>
            <a:r>
              <a:rPr lang="de-CH" dirty="0" smtClean="0"/>
              <a:t>. Incentives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support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1"/>
            <a:ext cx="3123202" cy="14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b="1" dirty="0"/>
              <a:t>Most </a:t>
            </a:r>
            <a:r>
              <a:rPr lang="de-CH" sz="2000" b="1" dirty="0" err="1"/>
              <a:t>important</a:t>
            </a:r>
            <a:r>
              <a:rPr lang="de-CH" sz="2000" b="1" dirty="0"/>
              <a:t>:</a:t>
            </a:r>
          </a:p>
          <a:p>
            <a:r>
              <a:rPr lang="de-CH" sz="2000" dirty="0"/>
              <a:t>Monitoring </a:t>
            </a:r>
            <a:r>
              <a:rPr lang="de-CH" sz="2000" dirty="0" err="1"/>
              <a:t>development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OA </a:t>
            </a:r>
            <a:r>
              <a:rPr lang="de-CH" sz="2000" dirty="0" err="1"/>
              <a:t>status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publications</a:t>
            </a:r>
            <a:r>
              <a:rPr lang="de-CH" sz="2000" dirty="0"/>
              <a:t> </a:t>
            </a:r>
            <a:r>
              <a:rPr lang="de-CH" sz="2000" dirty="0" err="1"/>
              <a:t>resulting</a:t>
            </a:r>
            <a:r>
              <a:rPr lang="de-CH" sz="2000" dirty="0"/>
              <a:t> </a:t>
            </a:r>
            <a:r>
              <a:rPr lang="de-CH" sz="2000" dirty="0" err="1"/>
              <a:t>from</a:t>
            </a:r>
            <a:r>
              <a:rPr lang="de-CH" sz="2000" dirty="0"/>
              <a:t> SNSF </a:t>
            </a:r>
            <a:r>
              <a:rPr lang="de-CH" sz="2000" dirty="0" err="1"/>
              <a:t>funding</a:t>
            </a: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Are </a:t>
            </a:r>
            <a:r>
              <a:rPr lang="de-CH" sz="2000" dirty="0" err="1"/>
              <a:t>we</a:t>
            </a:r>
            <a:r>
              <a:rPr lang="de-CH" sz="2000" dirty="0"/>
              <a:t> </a:t>
            </a:r>
            <a:r>
              <a:rPr lang="de-CH" sz="2000" dirty="0" err="1"/>
              <a:t>generally</a:t>
            </a:r>
            <a:r>
              <a:rPr lang="de-CH" sz="2000" dirty="0"/>
              <a:t> </a:t>
            </a:r>
            <a:r>
              <a:rPr lang="de-CH" sz="2000" dirty="0" err="1"/>
              <a:t>moving</a:t>
            </a:r>
            <a:r>
              <a:rPr lang="de-CH" sz="2000" dirty="0"/>
              <a:t> in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right</a:t>
            </a:r>
            <a:r>
              <a:rPr lang="de-CH" sz="2000" dirty="0"/>
              <a:t> </a:t>
            </a:r>
            <a:r>
              <a:rPr lang="de-CH" sz="2000" dirty="0" err="1"/>
              <a:t>direction</a:t>
            </a:r>
            <a:r>
              <a:rPr lang="de-CH" sz="2000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 err="1"/>
              <a:t>Contribute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transparency</a:t>
            </a:r>
            <a:r>
              <a:rPr lang="de-CH" sz="2000" dirty="0"/>
              <a:t> </a:t>
            </a:r>
            <a:r>
              <a:rPr lang="de-CH" sz="2000" dirty="0" err="1"/>
              <a:t>by</a:t>
            </a:r>
            <a:r>
              <a:rPr lang="de-CH" sz="2000" dirty="0"/>
              <a:t> </a:t>
            </a:r>
            <a:r>
              <a:rPr lang="de-CH" sz="2000" dirty="0" err="1"/>
              <a:t>supplying</a:t>
            </a:r>
            <a:r>
              <a:rPr lang="de-CH" sz="2000" dirty="0"/>
              <a:t> </a:t>
            </a:r>
            <a:r>
              <a:rPr lang="de-CH" sz="2000" dirty="0" err="1"/>
              <a:t>data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OpenAPC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r>
              <a:rPr lang="de-CH" sz="2000" dirty="0"/>
              <a:t>Monitor </a:t>
            </a:r>
            <a:r>
              <a:rPr lang="de-CH" sz="2000" dirty="0" err="1"/>
              <a:t>grantees</a:t>
            </a:r>
            <a:r>
              <a:rPr lang="de-CH" sz="2000" dirty="0"/>
              <a:t>’ </a:t>
            </a:r>
            <a:r>
              <a:rPr lang="de-CH" sz="2000" dirty="0" err="1"/>
              <a:t>compliance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/>
              <a:t>OA requirement</a:t>
            </a: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Feedback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researchers</a:t>
            </a:r>
            <a:r>
              <a:rPr lang="de-CH" sz="2000" dirty="0"/>
              <a:t>, </a:t>
            </a:r>
            <a:r>
              <a:rPr lang="de-CH" sz="2000" dirty="0" err="1"/>
              <a:t>encourage</a:t>
            </a:r>
            <a:r>
              <a:rPr lang="de-CH" sz="2000" dirty="0"/>
              <a:t> </a:t>
            </a:r>
            <a:r>
              <a:rPr lang="de-CH" sz="2000" dirty="0" err="1"/>
              <a:t>reflection</a:t>
            </a: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Turn OA </a:t>
            </a:r>
            <a:r>
              <a:rPr lang="de-CH" sz="2000" err="1"/>
              <a:t>behaviour</a:t>
            </a:r>
            <a:r>
              <a:rPr lang="de-CH" sz="2000"/>
              <a:t> visible</a:t>
            </a:r>
            <a:r>
              <a:rPr lang="de-CH" sz="2000" dirty="0"/>
              <a:t> </a:t>
            </a:r>
            <a:r>
              <a:rPr lang="de-CH" sz="2000"/>
              <a:t>(</a:t>
            </a:r>
            <a:r>
              <a:rPr lang="de-CH" sz="2000" dirty="0"/>
              <a:t>P3, </a:t>
            </a:r>
            <a:r>
              <a:rPr lang="de-CH" sz="2000" dirty="0" err="1"/>
              <a:t>upcoming</a:t>
            </a:r>
            <a:r>
              <a:rPr lang="de-CH" sz="2000" dirty="0"/>
              <a:t> </a:t>
            </a:r>
            <a:r>
              <a:rPr lang="de-CH" sz="2000" dirty="0" err="1"/>
              <a:t>data</a:t>
            </a:r>
            <a:r>
              <a:rPr lang="de-CH" sz="2000" dirty="0"/>
              <a:t> </a:t>
            </a:r>
            <a:r>
              <a:rPr lang="de-CH" sz="2000" dirty="0" err="1"/>
              <a:t>portal</a:t>
            </a:r>
            <a:r>
              <a:rPr lang="de-CH" sz="2000"/>
              <a:t>) </a:t>
            </a:r>
            <a:endParaRPr lang="de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 Compliance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controlling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1"/>
            <a:ext cx="3123202" cy="14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000" b="1" dirty="0"/>
              <a:t>Most </a:t>
            </a:r>
            <a:r>
              <a:rPr lang="de-CH" sz="2000" b="1" dirty="0" err="1"/>
              <a:t>important</a:t>
            </a:r>
            <a:r>
              <a:rPr lang="de-CH" sz="2000" b="1" dirty="0"/>
              <a:t>:</a:t>
            </a:r>
          </a:p>
          <a:p>
            <a:r>
              <a:rPr lang="de-CH" sz="2000" dirty="0" err="1"/>
              <a:t>Improve</a:t>
            </a:r>
            <a:r>
              <a:rPr lang="de-CH" sz="2000" dirty="0"/>
              <a:t> </a:t>
            </a:r>
            <a:r>
              <a:rPr lang="de-CH" sz="2000" dirty="0" err="1"/>
              <a:t>information</a:t>
            </a:r>
            <a:r>
              <a:rPr lang="de-CH" sz="2000" dirty="0"/>
              <a:t> on SNSF </a:t>
            </a:r>
            <a:r>
              <a:rPr lang="de-CH" sz="2000" dirty="0" err="1"/>
              <a:t>website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in </a:t>
            </a:r>
            <a:r>
              <a:rPr lang="de-CH" sz="2000" dirty="0" err="1"/>
              <a:t>mySNF</a:t>
            </a: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OA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complex</a:t>
            </a:r>
            <a:r>
              <a:rPr lang="de-CH" sz="2000" dirty="0"/>
              <a:t>, </a:t>
            </a:r>
            <a:r>
              <a:rPr lang="de-CH" sz="2000" dirty="0" err="1"/>
              <a:t>work</a:t>
            </a:r>
            <a:r>
              <a:rPr lang="de-CH" sz="2000" dirty="0"/>
              <a:t> </a:t>
            </a:r>
            <a:r>
              <a:rPr lang="de-CH" sz="2000" dirty="0" err="1"/>
              <a:t>towards</a:t>
            </a:r>
            <a:r>
              <a:rPr lang="de-CH" sz="2000" dirty="0"/>
              <a:t> </a:t>
            </a:r>
            <a:r>
              <a:rPr lang="de-CH" sz="2000" dirty="0" err="1"/>
              <a:t>better</a:t>
            </a:r>
            <a:r>
              <a:rPr lang="de-CH" sz="2000" dirty="0"/>
              <a:t> </a:t>
            </a:r>
            <a:r>
              <a:rPr lang="de-CH" sz="2000" dirty="0" err="1"/>
              <a:t>understanding</a:t>
            </a: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Change </a:t>
            </a:r>
            <a:r>
              <a:rPr lang="de-CH" sz="2000" dirty="0" err="1" smtClean="0"/>
              <a:t>phrasing</a:t>
            </a:r>
            <a:r>
              <a:rPr lang="de-CH" sz="2000" dirty="0" smtClean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emphasize</a:t>
            </a:r>
            <a:r>
              <a:rPr lang="de-CH" sz="2000" dirty="0"/>
              <a:t> OA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standard</a:t>
            </a:r>
            <a:r>
              <a:rPr lang="de-CH" sz="2000" dirty="0"/>
              <a:t>, not an </a:t>
            </a:r>
            <a:r>
              <a:rPr lang="de-CH" sz="2000" dirty="0" err="1"/>
              <a:t>option</a:t>
            </a: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endParaRPr lang="de-CH" sz="2000" dirty="0"/>
          </a:p>
          <a:p>
            <a:r>
              <a:rPr lang="de-CH" sz="2000" dirty="0"/>
              <a:t>Keep </a:t>
            </a:r>
            <a:r>
              <a:rPr lang="de-CH" sz="2000" dirty="0" err="1"/>
              <a:t>informing</a:t>
            </a:r>
            <a:r>
              <a:rPr lang="de-CH" sz="2000" dirty="0"/>
              <a:t> and </a:t>
            </a:r>
            <a:r>
              <a:rPr lang="de-CH" sz="2000" dirty="0" err="1"/>
              <a:t>discussing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topic</a:t>
            </a:r>
            <a:r>
              <a:rPr lang="de-CH" sz="2000" dirty="0"/>
              <a:t> </a:t>
            </a:r>
            <a:r>
              <a:rPr lang="de-CH" sz="2000" dirty="0" err="1"/>
              <a:t>until</a:t>
            </a:r>
            <a:r>
              <a:rPr lang="de-CH" sz="2000" dirty="0"/>
              <a:t> 2020 and </a:t>
            </a:r>
            <a:r>
              <a:rPr lang="de-CH" sz="2000" dirty="0" err="1"/>
              <a:t>beyond</a:t>
            </a: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In parallel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practical</a:t>
            </a:r>
            <a:r>
              <a:rPr lang="de-CH" sz="2000" dirty="0"/>
              <a:t> </a:t>
            </a:r>
            <a:r>
              <a:rPr lang="de-CH" sz="2000" dirty="0" err="1"/>
              <a:t>measures</a:t>
            </a:r>
            <a:r>
              <a:rPr lang="de-CH" sz="2000" dirty="0"/>
              <a:t> </a:t>
            </a:r>
            <a:r>
              <a:rPr lang="de-CH" sz="2000" dirty="0" err="1"/>
              <a:t>being</a:t>
            </a:r>
            <a:r>
              <a:rPr lang="de-CH" sz="2000" dirty="0"/>
              <a:t> </a:t>
            </a:r>
            <a:r>
              <a:rPr lang="de-CH" sz="2000" dirty="0" err="1"/>
              <a:t>taken</a:t>
            </a:r>
            <a:endParaRPr lang="de-CH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000" dirty="0"/>
              <a:t>Flexible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including</a:t>
            </a:r>
            <a:r>
              <a:rPr lang="de-CH" sz="2000" dirty="0"/>
              <a:t> all </a:t>
            </a:r>
            <a:r>
              <a:rPr lang="de-CH" sz="2000" dirty="0" err="1"/>
              <a:t>important</a:t>
            </a:r>
            <a:r>
              <a:rPr lang="de-CH" sz="2000" dirty="0"/>
              <a:t> </a:t>
            </a:r>
            <a:r>
              <a:rPr lang="de-CH" sz="2000" dirty="0" err="1"/>
              <a:t>stakeholders</a:t>
            </a:r>
            <a:endParaRPr lang="de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</a:t>
            </a:r>
            <a:r>
              <a:rPr lang="de-CH" dirty="0" smtClean="0"/>
              <a:t>. Communication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23" y="1"/>
            <a:ext cx="3123202" cy="14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000_folienvorlage_2017_en.pptx" id="{21C8B5F6-182E-4D71-90BC-5A8CF20B524B}" vid="{837FF3F3-5522-4387-BDB2-885CDCDABF08}"/>
    </a:ext>
  </a:extLst>
</a:theme>
</file>

<file path=ppt/theme/theme2.xml><?xml version="1.0" encoding="utf-8"?>
<a:theme xmlns:a="http://schemas.openxmlformats.org/drawingml/2006/main" name="Pag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70000_folienvorlage_2017_en.pptx" id="{21C8B5F6-182E-4D71-90BC-5A8CF20B524B}" vid="{B5C16577-4489-4E8F-84CE-729B53E0A54A}"/>
    </a:ext>
  </a:extLst>
</a:theme>
</file>

<file path=ppt/theme/theme3.xml><?xml version="1.0" encoding="utf-8"?>
<a:theme xmlns:a="http://schemas.openxmlformats.org/drawingml/2006/main" name="Conclus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70000_folienvorlage_2017_en.pptx" id="{21C8B5F6-182E-4D71-90BC-5A8CF20B524B}" vid="{189F9DEA-710A-476B-864B-F012BA883771}"/>
    </a:ext>
  </a:extLst>
</a:theme>
</file>

<file path=ppt/theme/theme4.xml><?xml version="1.0" encoding="utf-8"?>
<a:theme xmlns:a="http://schemas.openxmlformats.org/drawingml/2006/main" name="Pictu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000_folienvorlage_2017_en.pptx" id="{21C8B5F6-182E-4D71-90BC-5A8CF20B524B}" vid="{105FD059-021C-491E-A767-5E81F2265359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P_InheritedTags xmlns="2983a6ff-8f90-41b3-9614-eafa3388d6b1">((sn70)(sn6))((sn30)(sn2))((sn13)(sn1))((sn23)(sn1))((sn872)(sn64)(sn5))</MP_InheritedTags>
    <TaxCatchAll xmlns="2983a6ff-8f90-41b3-9614-eafa3388d6b1">
      <Value>12</Value>
      <Value>10</Value>
      <Value>2</Value>
    </TaxCatchAll>
    <TaxKeywordTaxHTField xmlns="2983a6ff-8f90-41b3-9614-eafa3388d6b1">
      <Terms xmlns="http://schemas.microsoft.com/office/infopath/2007/PartnerControls"/>
    </TaxKeywordTaxHTField>
    <MP_UserTags xmlns="2983a6ff-8f90-41b3-9614-eafa3388d6b1" xsi:nil="true"/>
    <_dlc_DocId xmlns="2983a6ff-8f90-41b3-9614-eafa3388d6b1">THEMEN-455-612</_dlc_DocId>
    <_dlc_DocIdUrl xmlns="2983a6ff-8f90-41b3-9614-eafa3388d6b1">
      <Url>https://servo.snf.ch/tr/openaccess/_layouts/15/DocIdRedir.aspx?ID=THEMEN-455-612</Url>
      <Description>THEMEN-455-612</Description>
    </_dlc_DocIdUrl>
    <n5641ce1469f4087a47bc847f847c822 xmlns="7c8333a1-22a5-4ace-8ede-b497f18352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bb7b4790-ce7c-46fa-b03f-2b2fe92d416d</TermId>
        </TermInfo>
      </Terms>
    </n5641ce1469f4087a47bc847f847c822>
    <e0e2ddb0e7144387a587fb8097036373 xmlns="7c8333a1-22a5-4ace-8ede-b497f18352c5">
      <Terms xmlns="http://schemas.microsoft.com/office/infopath/2007/PartnerControls"/>
    </e0e2ddb0e7144387a587fb8097036373>
    <SNFUnofficialMeeting xmlns="7c8333a1-22a5-4ace-8ede-b497f18352c5" xsi:nil="true"/>
    <j2e2211386a2483994d0a5ae96787d4d xmlns="7c8333a1-22a5-4ace-8ede-b497f18352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2098cfe7-2597-4f0f-a7af-aa727bff47ef</TermId>
        </TermInfo>
      </Terms>
    </j2e2211386a2483994d0a5ae96787d4d>
    <a4484600007346049b86979b85a40979 xmlns="7c8333a1-22a5-4ace-8ede-b497f18352c5">
      <Terms xmlns="http://schemas.microsoft.com/office/infopath/2007/PartnerControls"/>
    </a4484600007346049b86979b85a40979>
    <SNFShortDescription xmlns="7c8333a1-22a5-4ace-8ede-b497f18352c5" xsi:nil="true"/>
    <lb36e8d91331443c8d96a585ce1964db xmlns="7c8333a1-22a5-4ace-8ede-b497f18352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cdfe5fd5-5a22-4562-9a70-422682ee8e98</TermId>
        </TermInfo>
      </Terms>
    </lb36e8d91331443c8d96a585ce1964db>
    <bcc3e3ea51114e69a24e45c632f36517 xmlns="7c8333a1-22a5-4ace-8ede-b497f18352c5">
      <Terms xmlns="http://schemas.microsoft.com/office/infopath/2007/PartnerControls"/>
    </bcc3e3ea51114e69a24e45c632f36517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axonomie allgemein" ma:contentTypeID="0x0101003B8213B60D2E41E597C4821E72A643A60800A2753A4FACEB0C469AF06B740DBD79CB" ma:contentTypeVersion="5" ma:contentTypeDescription="Ein neues Dokument mit Taxonomie allgemein erstellen" ma:contentTypeScope="" ma:versionID="33e7635f17a8bc66fe234933227a456d">
  <xsd:schema xmlns:xsd="http://www.w3.org/2001/XMLSchema" xmlns:xs="http://www.w3.org/2001/XMLSchema" xmlns:p="http://schemas.microsoft.com/office/2006/metadata/properties" xmlns:ns2="7c8333a1-22a5-4ace-8ede-b497f18352c5" xmlns:ns3="2983a6ff-8f90-41b3-9614-eafa3388d6b1" targetNamespace="http://schemas.microsoft.com/office/2006/metadata/properties" ma:root="true" ma:fieldsID="8f3dd4865602295ba2b1c6eef678fff9" ns2:_="" ns3:_="">
    <xsd:import namespace="7c8333a1-22a5-4ace-8ede-b497f18352c5"/>
    <xsd:import namespace="2983a6ff-8f90-41b3-9614-eafa3388d6b1"/>
    <xsd:element name="properties">
      <xsd:complexType>
        <xsd:sequence>
          <xsd:element name="documentManagement">
            <xsd:complexType>
              <xsd:all>
                <xsd:element ref="ns3:TaxKeywordTaxHTField" minOccurs="0"/>
                <xsd:element ref="ns2:SNFShortDescription" minOccurs="0"/>
                <xsd:element ref="ns2:SNFUnofficialMeeting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  <xsd:element ref="ns2:lb36e8d91331443c8d96a585ce1964db" minOccurs="0"/>
                <xsd:element ref="ns2:n5641ce1469f4087a47bc847f847c822" minOccurs="0"/>
                <xsd:element ref="ns2:j2e2211386a2483994d0a5ae96787d4d" minOccurs="0"/>
                <xsd:element ref="ns2:e0e2ddb0e7144387a587fb8097036373" minOccurs="0"/>
                <xsd:element ref="ns2:a4484600007346049b86979b85a40979" minOccurs="0"/>
                <xsd:element ref="ns2:bcc3e3ea51114e69a24e45c632f36517" minOccurs="0"/>
                <xsd:element ref="ns3:MP_UserTags" minOccurs="0"/>
                <xsd:element ref="ns3:MP_Inherited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33a1-22a5-4ace-8ede-b497f18352c5" elementFormDefault="qualified">
    <xsd:import namespace="http://schemas.microsoft.com/office/2006/documentManagement/types"/>
    <xsd:import namespace="http://schemas.microsoft.com/office/infopath/2007/PartnerControls"/>
    <xsd:element name="SNFShortDescription" ma:index="18" nillable="true" ma:displayName="Short Description" ma:description="Kurze Beschreibung des Dokumentes" ma:indexed="true" ma:internalName="SNFShortDescription">
      <xsd:simpleType>
        <xsd:restriction base="dms:Text">
          <xsd:maxLength value="255"/>
        </xsd:restriction>
      </xsd:simpleType>
    </xsd:element>
    <xsd:element name="SNFUnofficialMeeting" ma:index="19" nillable="true" ma:displayName="Unofficial Meeting" ma:description="Feld für die Beschreibung eines inoffiziellen Meeting" ma:indexed="true" ma:internalName="SNFUnofficialMeeting">
      <xsd:simpleType>
        <xsd:restriction base="dms:Text">
          <xsd:maxLength value="255"/>
        </xsd:restriction>
      </xsd:simpleType>
    </xsd:element>
    <xsd:element name="lb36e8d91331443c8d96a585ce1964db" ma:index="24" ma:taxonomy="true" ma:internalName="lb36e8d91331443c8d96a585ce1964db" ma:taxonomyFieldName="SNFDocType" ma:displayName="Document Type" ma:indexed="true" ma:fieldId="{5b36e8d9-1331-443c-8d96-a585ce1964db}" ma:sspId="0b54d53d-2be6-4ac2-b7a3-9c7821afbd4d" ma:termSetId="6ca90389-9296-470f-86e9-216deaacaa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5641ce1469f4087a47bc847f847c822" ma:index="25" ma:taxonomy="true" ma:internalName="n5641ce1469f4087a47bc847f847c822" ma:taxonomyFieldName="SNFDocLanguage" ma:displayName="Document Language" ma:indexed="true" ma:default="1;#DE|e1cb7533-064d-4376-a67f-7d95a669e7a5" ma:fieldId="{75641ce1-469f-4087-a47b-c847f847c822}" ma:sspId="0b54d53d-2be6-4ac2-b7a3-9c7821afbd4d" ma:termSetId="3e29cab6-fa8a-43e0-bec5-431042b106db" ma:anchorId="3e29cab6-fa8a-43e0-bec5-431042b106db" ma:open="false" ma:isKeyword="false">
      <xsd:complexType>
        <xsd:sequence>
          <xsd:element ref="pc:Terms" minOccurs="0" maxOccurs="1"/>
        </xsd:sequence>
      </xsd:complexType>
    </xsd:element>
    <xsd:element name="j2e2211386a2483994d0a5ae96787d4d" ma:index="26" ma:taxonomy="true" ma:internalName="j2e2211386a2483994d0a5ae96787d4d" ma:taxonomyFieldName="SNFDocClassification" ma:displayName="Classification" ma:indexed="true" ma:default="2;#Interne|2098cfe7-2597-4f0f-a7af-aa727bff47ef" ma:fieldId="{32e22113-86a2-4839-94d0-a5ae96787d4d}" ma:sspId="0b54d53d-2be6-4ac2-b7a3-9c7821afbd4d" ma:termSetId="e86ca282-58ff-4d2e-bf9b-1ff68fd837ad" ma:anchorId="e86ca282-58ff-4d2e-bf9b-1ff68fd837ad" ma:open="false" ma:isKeyword="false">
      <xsd:complexType>
        <xsd:sequence>
          <xsd:element ref="pc:Terms" minOccurs="0" maxOccurs="1"/>
        </xsd:sequence>
      </xsd:complexType>
    </xsd:element>
    <xsd:element name="e0e2ddb0e7144387a587fb8097036373" ma:index="27" nillable="true" ma:taxonomy="true" ma:internalName="e0e2ddb0e7144387a587fb8097036373" ma:taxonomyFieldName="SNFSiteWords1" ma:displayName="Site-Words 1" ma:indexed="true" ma:fieldId="{e0e2ddb0-e714-4387-a587-fb8097036373}" ma:sspId="0b54d53d-2be6-4ac2-b7a3-9c7821afbd4d" ma:termSetId="b0eee59c-36f2-4823-b29b-f1ff7e5cb1a7" ma:anchorId="e319ac84-5359-415c-8271-1b259604adfd" ma:open="false" ma:isKeyword="false">
      <xsd:complexType>
        <xsd:sequence>
          <xsd:element ref="pc:Terms" minOccurs="0" maxOccurs="1"/>
        </xsd:sequence>
      </xsd:complexType>
    </xsd:element>
    <xsd:element name="a4484600007346049b86979b85a40979" ma:index="28" nillable="true" ma:taxonomy="true" ma:internalName="a4484600007346049b86979b85a40979" ma:taxonomyFieldName="SNFSiteWords2" ma:displayName="Site-Words 2" ma:indexed="true" ma:fieldId="{a4484600-0073-4604-9b86-979b85a40979}" ma:sspId="0b54d53d-2be6-4ac2-b7a3-9c7821afbd4d" ma:termSetId="b0eee59c-36f2-4823-b29b-f1ff7e5cb1a7" ma:anchorId="7d37f4ad-58ac-475f-8bdb-fa6378f5128e" ma:open="false" ma:isKeyword="false">
      <xsd:complexType>
        <xsd:sequence>
          <xsd:element ref="pc:Terms" minOccurs="0" maxOccurs="1"/>
        </xsd:sequence>
      </xsd:complexType>
    </xsd:element>
    <xsd:element name="bcc3e3ea51114e69a24e45c632f36517" ma:index="29" nillable="true" ma:taxonomy="true" ma:internalName="bcc3e3ea51114e69a24e45c632f36517" ma:taxonomyFieldName="SNFFreeTerms" ma:displayName="Free terms" ma:indexed="true" ma:fieldId="{bcc3e3ea-5111-4e69-a24e-45c632f36517}" ma:taxonomyMulti="true" ma:sspId="0b54d53d-2be6-4ac2-b7a3-9c7821afbd4d" ma:termSetId="32ebc9a3-20c8-417e-a44b-ab67f16fc7c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3a6ff-8f90-41b3-9614-eafa3388d6b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b54d53d-2be6-4ac2-b7a3-9c7821afbd4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2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2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description="" ma:hidden="true" ma:list="{24fc9c9b-5171-4375-9f3c-3ccba9643695}" ma:internalName="TaxCatchAll" ma:showField="CatchAllData" ma:web="2983a6ff-8f90-41b3-9614-eafa3388d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P_UserTags" ma:index="30" nillable="true" ma:displayName="Tags" ma:hidden="true" ma:internalName="MP_UserTags" ma:readOnly="false">
      <xsd:simpleType>
        <xsd:restriction base="dms:Unknown"/>
      </xsd:simpleType>
    </xsd:element>
    <xsd:element name="MP_InheritedTags" ma:index="31" nillable="true" ma:displayName="Vererbte Tags" ma:hidden="true" ma:internalName="MP_InheritedTags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14E7BA-3DC4-4116-ABAF-D13C0D93A58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7E76D27-036C-4E81-BCCF-27F52ECE36F0}">
  <ds:schemaRefs>
    <ds:schemaRef ds:uri="7c8333a1-22a5-4ace-8ede-b497f18352c5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2983a6ff-8f90-41b3-9614-eafa3388d6b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DBDBE7-358A-446F-9CAB-9AFFB0FB8D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B013A97-F7E0-4651-8D95-466F043CF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333a1-22a5-4ace-8ede-b497f18352c5"/>
    <ds:schemaRef ds:uri="2983a6ff-8f90-41b3-9614-eafa3388d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170000_folienvorlage_2017_en</Template>
  <TotalTime>0</TotalTime>
  <Words>1551</Words>
  <Application>Microsoft Office PowerPoint</Application>
  <PresentationFormat>Custom</PresentationFormat>
  <Paragraphs>209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Times</vt:lpstr>
      <vt:lpstr>Times New Roman</vt:lpstr>
      <vt:lpstr>Verdana</vt:lpstr>
      <vt:lpstr>Wingdings</vt:lpstr>
      <vt:lpstr>ヒラギノ角ゴ Pro W3</vt:lpstr>
      <vt:lpstr>Cover</vt:lpstr>
      <vt:lpstr>Pages</vt:lpstr>
      <vt:lpstr>Conclusion</vt:lpstr>
      <vt:lpstr>Picture</vt:lpstr>
      <vt:lpstr>PowerPoint Presentation</vt:lpstr>
      <vt:lpstr>Why open access is important to SNSF</vt:lpstr>
      <vt:lpstr>Open Access at SNSF</vt:lpstr>
      <vt:lpstr>Core principles behind OA2020</vt:lpstr>
      <vt:lpstr>Measures taken - Overview</vt:lpstr>
      <vt:lpstr>1. Changes to OA policy</vt:lpstr>
      <vt:lpstr>2. Incentives and support</vt:lpstr>
      <vt:lpstr>3. Compliance and controlling</vt:lpstr>
      <vt:lpstr>4. Communication</vt:lpstr>
      <vt:lpstr>Article Processing Charges APCs</vt:lpstr>
      <vt:lpstr>APCs: Requirements</vt:lpstr>
      <vt:lpstr>APCs: Process</vt:lpstr>
      <vt:lpstr>Book Chapter Processing Charges BCPCs Book Processing Charges BPCs</vt:lpstr>
      <vt:lpstr>Book Chapter Processing Charges BCPCs: Requirements</vt:lpstr>
      <vt:lpstr>BCPCs: Implementation</vt:lpstr>
      <vt:lpstr>Book Processing Charges BPCs Requirements for applicants (Art. 5)</vt:lpstr>
      <vt:lpstr>BPCs: Books &amp; Costs (Art. 3, 11)</vt:lpstr>
      <vt:lpstr>BPCs: Grant amount (Art. 11)</vt:lpstr>
      <vt:lpstr>BPCs: Guidelines for the peer-review process  (Art. 9)</vt:lpstr>
      <vt:lpstr>BPCs: Further provisions (Art. 16, 17)</vt:lpstr>
      <vt:lpstr>BPCs: Implementation</vt:lpstr>
      <vt:lpstr>Transitional provisions - Articles</vt:lpstr>
      <vt:lpstr>Transitional provisions - Books</vt:lpstr>
      <vt:lpstr>Internal procedures</vt:lpstr>
    </vt:vector>
  </TitlesOfParts>
  <Company>Schweizerischer Nationalfonds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OA2020_Slidedeck_Website</dc:title>
  <dc:creator>Philipp Tobias</dc:creator>
  <cp:lastModifiedBy>Steck Roman</cp:lastModifiedBy>
  <cp:revision>94</cp:revision>
  <cp:lastPrinted>2017-05-02T13:11:06Z</cp:lastPrinted>
  <dcterms:created xsi:type="dcterms:W3CDTF">2018-08-22T13:00:17Z</dcterms:created>
  <dcterms:modified xsi:type="dcterms:W3CDTF">2018-11-19T07:38:24Z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0x0101003B8213B60D2E41E597C4821E72A643A60800A2753A4FACEB0C469AF06B740DBD79CB</vt:lpwstr>
  </property>
  <property fmtid="{D5CDD505-2E9C-101B-9397-08002B2CF9AE}" pid="3" name="_dlc_DocIdItemGuid">
    <vt:lpwstr>76a37398-65fa-4f1e-bd52-585973ab3bd8</vt:lpwstr>
  </property>
  <property fmtid="{D5CDD505-2E9C-101B-9397-08002B2CF9AE}" pid="4" name="TaxKeyword">
    <vt:lpwstr/>
  </property>
  <property fmtid="{D5CDD505-2E9C-101B-9397-08002B2CF9AE}" pid="5" name="SNFFreeTerms">
    <vt:lpwstr/>
  </property>
  <property fmtid="{D5CDD505-2E9C-101B-9397-08002B2CF9AE}" pid="6" name="SNFDocClassification">
    <vt:lpwstr>2;#Internal|2098cfe7-2597-4f0f-a7af-aa727bff47ef</vt:lpwstr>
  </property>
  <property fmtid="{D5CDD505-2E9C-101B-9397-08002B2CF9AE}" pid="7" name="SNFSiteWords1">
    <vt:lpwstr/>
  </property>
  <property fmtid="{D5CDD505-2E9C-101B-9397-08002B2CF9AE}" pid="8" name="SNFDocType">
    <vt:lpwstr>10;#Presentation|cdfe5fd5-5a22-4562-9a70-422682ee8e98</vt:lpwstr>
  </property>
  <property fmtid="{D5CDD505-2E9C-101B-9397-08002B2CF9AE}" pid="9" name="SNFDocLanguage">
    <vt:lpwstr>12;#EN|bb7b4790-ce7c-46fa-b03f-2b2fe92d416d</vt:lpwstr>
  </property>
  <property fmtid="{D5CDD505-2E9C-101B-9397-08002B2CF9AE}" pid="10" name="SNFSiteWords2">
    <vt:lpwstr/>
  </property>
</Properties>
</file>